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259" r:id="rId4"/>
    <p:sldId id="260" r:id="rId5"/>
    <p:sldId id="261" r:id="rId6"/>
    <p:sldId id="280" r:id="rId7"/>
    <p:sldId id="282" r:id="rId8"/>
    <p:sldId id="284" r:id="rId9"/>
    <p:sldId id="283" r:id="rId10"/>
    <p:sldId id="285" r:id="rId11"/>
    <p:sldId id="293" r:id="rId12"/>
    <p:sldId id="286" r:id="rId13"/>
    <p:sldId id="287" r:id="rId14"/>
    <p:sldId id="288" r:id="rId15"/>
    <p:sldId id="295" r:id="rId16"/>
    <p:sldId id="289" r:id="rId17"/>
    <p:sldId id="290" r:id="rId18"/>
    <p:sldId id="291" r:id="rId19"/>
    <p:sldId id="300" r:id="rId20"/>
    <p:sldId id="303" r:id="rId21"/>
    <p:sldId id="306" r:id="rId22"/>
    <p:sldId id="301" r:id="rId23"/>
    <p:sldId id="302" r:id="rId24"/>
    <p:sldId id="304" r:id="rId25"/>
    <p:sldId id="305" r:id="rId26"/>
    <p:sldId id="292" r:id="rId27"/>
  </p:sldIdLst>
  <p:sldSz cx="12192000" cy="6858000"/>
  <p:notesSz cx="7010400" cy="92964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Consolas" panose="020B0609020204030204" pitchFamily="49" charset="0"/>
      <p:regular r:id="rId33"/>
      <p:bold r:id="rId34"/>
      <p:italic r:id="rId35"/>
      <p:boldItalic r:id="rId36"/>
    </p:embeddedFont>
    <p:embeddedFont>
      <p:font typeface="Open Sans" panose="020B0606030504020204" pitchFamily="34" charset="0"/>
      <p:regular r:id="rId37"/>
      <p:bold r:id="rId38"/>
      <p:italic r:id="rId39"/>
      <p:boldItalic r:id="rId40"/>
    </p:embeddedFont>
    <p:embeddedFont>
      <p:font typeface="Open Sans SemiBold" panose="020B0706030804020204" pitchFamily="34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77">
          <p15:clr>
            <a:srgbClr val="A4A3A4"/>
          </p15:clr>
        </p15:guide>
        <p15:guide id="2" pos="2257">
          <p15:clr>
            <a:srgbClr val="A4A3A4"/>
          </p15:clr>
        </p15:guide>
      </p15:notes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4" roundtripDataSignature="AMtx7mhOy4M5FiOMwNSQQ3H9pYGvjG2ww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570106F-54B0-4737-9CE3-5FB1895ED64E}">
  <a:tblStyle styleId="{5570106F-54B0-4737-9CE3-5FB1895ED64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082" autoAdjust="0"/>
  </p:normalViewPr>
  <p:slideViewPr>
    <p:cSldViewPr snapToGrid="0">
      <p:cViewPr varScale="1">
        <p:scale>
          <a:sx n="83" d="100"/>
          <a:sy n="83" d="100"/>
        </p:scale>
        <p:origin x="163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977"/>
        <p:guide pos="225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64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059181" y="0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1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Welcome!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7" name="Google Shape;57;p1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6" name="Google Shape;306;p121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I was initially fooled by this one as it’s close to the idea I wanted to do for this.  The issue is that it includes the first digit from list1 (the one between 2-4) which means it’s trying to fit in 10 numbers in 11 spots.  So it just runs forever.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The fix is actually pretty clean:  need to change list1 to list1[1::] in the conditions throughout (so not in list1[1::])</a:t>
            </a:r>
            <a:endParaRPr dirty="0"/>
          </a:p>
        </p:txBody>
      </p:sp>
      <p:sp>
        <p:nvSpPr>
          <p:cNvPr id="307" name="Google Shape;307;p121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6" name="Google Shape;306;p121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Space to walkthrough last answer</a:t>
            </a:r>
            <a:endParaRPr dirty="0"/>
          </a:p>
        </p:txBody>
      </p:sp>
      <p:sp>
        <p:nvSpPr>
          <p:cNvPr id="307" name="Google Shape;307;p121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408510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p122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I initially coded this without Copilot and had a helper function.  This is the idea.  Create a list of unique random values, then copy them over. DRAW this so they see what we’re trying to do.  (Create a list like this:  [1, 9, 0, 3, 7, 8, 4, 5, 2, 6]  Then use that to copy over into the solution using one number at a time.</a:t>
            </a:r>
            <a:endParaRPr dirty="0"/>
          </a:p>
        </p:txBody>
      </p:sp>
      <p:sp>
        <p:nvSpPr>
          <p:cNvPr id="315" name="Google Shape;315;p122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Google Shape;320;p123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Here’s a way to get the list.  I made it so it can make an arbitrarily random list.  Now, Copilot gave me this code.  I had a different solution where I created the list then shuffled it, but this works just fine too.</a:t>
            </a:r>
            <a:endParaRPr dirty="0"/>
          </a:p>
        </p:txBody>
      </p:sp>
      <p:sp>
        <p:nvSpPr>
          <p:cNvPr id="321" name="Google Shape;321;p123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7" name="Google Shape;327;p124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META – we shouldn’t have to tell the docstring the desired behavior – this isn’t ideal.  We would want to refactor the docstring.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I had to rewrite this prompt about 4 times to get the answer I wanted.  It kept wanting to do: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list1.extend(</a:t>
            </a:r>
            <a:r>
              <a:rPr lang="en-US" dirty="0" err="1"/>
              <a:t>unique_random_list</a:t>
            </a:r>
            <a:r>
              <a:rPr lang="en-US" dirty="0"/>
              <a:t>(4))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/>
              <a:t>list2.extend(</a:t>
            </a:r>
            <a:r>
              <a:rPr lang="en-US" dirty="0" err="1"/>
              <a:t>unique_random_list</a:t>
            </a:r>
            <a:r>
              <a:rPr lang="en-US" dirty="0"/>
              <a:t>(3))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/>
              <a:t>list3.extend(</a:t>
            </a:r>
            <a:r>
              <a:rPr lang="en-US" dirty="0" err="1"/>
              <a:t>unique_random_list</a:t>
            </a:r>
            <a:r>
              <a:rPr lang="en-US" dirty="0"/>
              <a:t>(3))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/>
              <a:t>Given how much I had to clarify in the docstring, I probably could have written this on my own faster.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/>
              <a:t>(extend adds all the elements of an </a:t>
            </a:r>
            <a:r>
              <a:rPr lang="en-US" dirty="0" err="1"/>
              <a:t>iterable</a:t>
            </a:r>
            <a:r>
              <a:rPr lang="en-US" dirty="0"/>
              <a:t> to the end of a list)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Test it and show it works and how to check that it’s working.</a:t>
            </a:r>
            <a:endParaRPr dirty="0"/>
          </a:p>
        </p:txBody>
      </p:sp>
      <p:sp>
        <p:nvSpPr>
          <p:cNvPr id="328" name="Google Shape;328;p124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" name="Google Shape;220;p110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Talk these through.</a:t>
            </a:r>
            <a:endParaRPr/>
          </a:p>
        </p:txBody>
      </p:sp>
      <p:sp>
        <p:nvSpPr>
          <p:cNvPr id="221" name="Google Shape;221;p110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0832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5" name="Google Shape;335;p125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Copilot got this right on the first try.  My parenthetical in the first sentence may have been unnecessary.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Test it, show it works.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6" name="Google Shape;336;p125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2" name="Google Shape;342;p126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Copilot got this right on the first try.  Actually gave me most of the text for the docstring too!  Go Copilot.</a:t>
            </a:r>
            <a:endParaRPr/>
          </a:p>
        </p:txBody>
      </p:sp>
      <p:sp>
        <p:nvSpPr>
          <p:cNvPr id="343" name="Google Shape;343;p126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9" name="Google Shape;349;p127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We’ll need the following: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print_state</a:t>
            </a:r>
            <a:r>
              <a:rPr lang="en-US" dirty="0"/>
              <a:t>(board) </a:t>
            </a:r>
            <a:r>
              <a:rPr lang="en-US" dirty="0">
                <a:sym typeface="Wingdings" panose="05000000000000000000" pitchFamily="2" charset="2"/>
              </a:rPr>
              <a:t> can be used for board or solution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>
                <a:sym typeface="Wingdings" panose="05000000000000000000" pitchFamily="2" charset="2"/>
              </a:rPr>
              <a:t>check_win</a:t>
            </a:r>
            <a:r>
              <a:rPr lang="en-US" dirty="0">
                <a:sym typeface="Wingdings" panose="05000000000000000000" pitchFamily="2" charset="2"/>
              </a:rPr>
              <a:t>(board)  checks if any row is all non-”_”  Returns the row of the win if there is a win or -1 if there is no win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>
                <a:sym typeface="Wingdings" panose="05000000000000000000" pitchFamily="2" charset="2"/>
              </a:rPr>
              <a:t>process_guess</a:t>
            </a:r>
            <a:r>
              <a:rPr lang="en-US" dirty="0">
                <a:sym typeface="Wingdings" panose="05000000000000000000" pitchFamily="2" charset="2"/>
              </a:rPr>
              <a:t>(guess, board, solution)  fills in the guessed numbers in the solution.  For now, we can silently fail if the board already has that guess included.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>
                <a:sym typeface="Wingdings" panose="05000000000000000000" pitchFamily="2" charset="2"/>
              </a:rPr>
              <a:t>play_game</a:t>
            </a:r>
            <a:r>
              <a:rPr lang="en-US" dirty="0">
                <a:sym typeface="Wingdings" panose="05000000000000000000" pitchFamily="2" charset="2"/>
              </a:rPr>
              <a:t>(board, solution)  gets guesses from the player, when the game is over, prints out what they won.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350" name="Google Shape;350;p127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9" name="Google Shape;349;p127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Took a longer description than I’d have liked.  It really wanted to just print the lists, but I think this eventually turned out okay.  Nothing particularly complex or interesting here.  But it is a reminder that you want the output to the user to be interesting and helpful.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350" name="Google Shape;350;p127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904795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" name="Google Shape;74;p94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5" name="Google Shape;75;p94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9" name="Google Shape;349;p127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Copilot did this quite well.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350" name="Google Shape;350;p127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93121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9" name="Google Shape;349;p127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We should test beyond index 2 in the first list to make sure it isn’t stopping too early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We should check different spots in the lists (first, last, middle).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We want to make sure the code doesn’t stop when it’s found one, so 2 should be included in the tests.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Option A. doesn’t test 2 and only checks the first element of the lists so not great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Option B. is the answer (tests 2, asks for the last element of the first list, middle element second list, first element third list)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Option C. only test the first list so not good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Option D. is close, it just misses testing beyond index 2 of the first list.  I’d call this really close to correct.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350" name="Google Shape;350;p127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42681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9" name="Google Shape;349;p127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It’s actually correct.  This one also did a nice job.</a:t>
            </a:r>
            <a:endParaRPr lang="en-US" dirty="0">
              <a:sym typeface="Wingdings" panose="05000000000000000000" pitchFamily="2" charset="2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350" name="Google Shape;350;p127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24887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9" name="Google Shape;349;p127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sym typeface="Wingdings" panose="05000000000000000000" pitchFamily="2" charset="2"/>
              </a:rPr>
              <a:t>Both B and D are true.  I really liked the debug piece though…!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350" name="Google Shape;350;p127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53513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9" name="Google Shape;349;p127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sym typeface="Wingdings" panose="05000000000000000000" pitchFamily="2" charset="2"/>
              </a:rPr>
              <a:t>Any of these would work.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350" name="Google Shape;350;p127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4790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9" name="Google Shape;349;p127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It filled this in correctly before I had a chance to add anything, but we could have done this ourselves.</a:t>
            </a:r>
            <a:endParaRPr lang="en-US" dirty="0">
              <a:sym typeface="Wingdings" panose="05000000000000000000" pitchFamily="2" charset="2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350" name="Google Shape;350;p127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405288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6" name="Google Shape;356;p128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7" name="Google Shape;357;p128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1" name="Google Shape;81;p95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2" name="Google Shape;82;p95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p96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Original game on the Price is Right!</a:t>
            </a:r>
            <a:endParaRPr/>
          </a:p>
        </p:txBody>
      </p:sp>
      <p:sp>
        <p:nvSpPr>
          <p:cNvPr id="89" name="Google Shape;89;p96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p97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List of lists – separate solution and current board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List of lists with tuples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Single list, we manage the math behind the scenes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Pretend there’s a solution and we create it as we go along. Possibly harder to debug.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Dictionary idea from Dan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Check for duplicate guesses or silent fail?</a:t>
            </a:r>
            <a:endParaRPr/>
          </a:p>
        </p:txBody>
      </p:sp>
      <p:sp>
        <p:nvSpPr>
          <p:cNvPr id="98" name="Google Shape;98;p97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6" name="Google Shape;266;p116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First is obviously wrong, second is too.  Third isn’t right either!  The only duplicate allowed is with the first number.  But 7 is a duplicate.</a:t>
            </a:r>
            <a:endParaRPr/>
          </a:p>
        </p:txBody>
      </p:sp>
      <p:sp>
        <p:nvSpPr>
          <p:cNvPr id="267" name="Google Shape;267;p116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3" name="Google Shape;283;p118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No attempt to ensure all 10 numbers are unique, just plain wrong.</a:t>
            </a:r>
            <a:endParaRPr/>
          </a:p>
        </p:txBody>
      </p:sp>
      <p:sp>
        <p:nvSpPr>
          <p:cNvPr id="284" name="Google Shape;284;p118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8" name="Google Shape;298;p120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Only looks at the current list, so duplicates are possible across the lists. ☹</a:t>
            </a:r>
            <a:endParaRPr/>
          </a:p>
        </p:txBody>
      </p:sp>
      <p:sp>
        <p:nvSpPr>
          <p:cNvPr id="299" name="Google Shape;299;p120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1800" y="708025"/>
            <a:ext cx="6302375" cy="35448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1" name="Google Shape;291;p119:notes"/>
          <p:cNvSpPr txBox="1">
            <a:spLocks noGrp="1"/>
          </p:cNvSpPr>
          <p:nvPr>
            <p:ph type="body" idx="1"/>
          </p:nvPr>
        </p:nvSpPr>
        <p:spPr>
          <a:xfrm>
            <a:off x="716619" y="4489387"/>
            <a:ext cx="5732949" cy="4253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Slide to walkthrough the code from the last slide.   Show how it creates the right shaped lists, that may be hard for the students.</a:t>
            </a:r>
            <a:endParaRPr dirty="0"/>
          </a:p>
        </p:txBody>
      </p:sp>
      <p:sp>
        <p:nvSpPr>
          <p:cNvPr id="292" name="Google Shape;292;p119:notes"/>
          <p:cNvSpPr txBox="1">
            <a:spLocks noGrp="1"/>
          </p:cNvSpPr>
          <p:nvPr>
            <p:ph type="sldNum" idx="12"/>
          </p:nvPr>
        </p:nvSpPr>
        <p:spPr>
          <a:xfrm>
            <a:off x="4059181" y="8977133"/>
            <a:ext cx="3105348" cy="4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925" tIns="47450" rIns="94925" bIns="474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73"/>
          <p:cNvSpPr txBox="1">
            <a:spLocks noGrp="1"/>
          </p:cNvSpPr>
          <p:nvPr>
            <p:ph type="ctrTitle"/>
          </p:nvPr>
        </p:nvSpPr>
        <p:spPr>
          <a:xfrm>
            <a:off x="533400" y="304800"/>
            <a:ext cx="10668000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Calibri"/>
              <a:buNone/>
              <a:defRPr sz="5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73"/>
          <p:cNvSpPr txBox="1">
            <a:spLocks noGrp="1"/>
          </p:cNvSpPr>
          <p:nvPr>
            <p:ph type="subTitle" idx="1"/>
          </p:nvPr>
        </p:nvSpPr>
        <p:spPr>
          <a:xfrm>
            <a:off x="1828800" y="3048000"/>
            <a:ext cx="8534400" cy="2006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3656A"/>
              </a:buClr>
              <a:buSzPts val="3000"/>
              <a:buNone/>
              <a:defRPr sz="3000">
                <a:solidFill>
                  <a:srgbClr val="63656A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98B92"/>
              </a:buClr>
              <a:buSzPts val="2800"/>
              <a:buNone/>
              <a:defRPr>
                <a:solidFill>
                  <a:srgbClr val="898B92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98B92"/>
              </a:buClr>
              <a:buSzPts val="2400"/>
              <a:buNone/>
              <a:defRPr>
                <a:solidFill>
                  <a:srgbClr val="898B92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98B92"/>
              </a:buClr>
              <a:buSzPts val="2000"/>
              <a:buNone/>
              <a:defRPr>
                <a:solidFill>
                  <a:srgbClr val="898B92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98B92"/>
              </a:buClr>
              <a:buSzPts val="2000"/>
              <a:buNone/>
              <a:defRPr>
                <a:solidFill>
                  <a:srgbClr val="898B92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98B92"/>
              </a:buClr>
              <a:buSzPts val="2000"/>
              <a:buNone/>
              <a:defRPr>
                <a:solidFill>
                  <a:srgbClr val="898B92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98B92"/>
              </a:buClr>
              <a:buSzPts val="2000"/>
              <a:buNone/>
              <a:defRPr>
                <a:solidFill>
                  <a:srgbClr val="898B92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98B92"/>
              </a:buClr>
              <a:buSzPts val="2000"/>
              <a:buNone/>
              <a:defRPr>
                <a:solidFill>
                  <a:srgbClr val="898B92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98B92"/>
              </a:buClr>
              <a:buSzPts val="2000"/>
              <a:buNone/>
              <a:defRPr>
                <a:solidFill>
                  <a:srgbClr val="898B92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73"/>
          <p:cNvSpPr/>
          <p:nvPr/>
        </p:nvSpPr>
        <p:spPr>
          <a:xfrm>
            <a:off x="10744200" y="6096000"/>
            <a:ext cx="1447800" cy="7620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73"/>
          <p:cNvSpPr txBox="1">
            <a:spLocks noGrp="1"/>
          </p:cNvSpPr>
          <p:nvPr>
            <p:ph type="body" idx="2"/>
          </p:nvPr>
        </p:nvSpPr>
        <p:spPr>
          <a:xfrm>
            <a:off x="3086100" y="5257800"/>
            <a:ext cx="60198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Calibri"/>
              <a:buNone/>
              <a:defRPr sz="2000" b="0" i="1" u="none" strike="noStrike" cap="none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oter">
  <p:cSld name="Footer">
    <p:bg>
      <p:bgPr>
        <a:solidFill>
          <a:schemeClr val="lt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" type="obj">
  <p:cSld name="OBJECT">
    <p:bg>
      <p:bgPr>
        <a:solidFill>
          <a:schemeClr val="lt2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75"/>
          <p:cNvSpPr txBox="1"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  <a:defRPr sz="4000" b="1" i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75"/>
          <p:cNvSpPr txBox="1">
            <a:spLocks noGrp="1"/>
          </p:cNvSpPr>
          <p:nvPr>
            <p:ph type="body" idx="1"/>
          </p:nvPr>
        </p:nvSpPr>
        <p:spPr>
          <a:xfrm>
            <a:off x="609600" y="1524000"/>
            <a:ext cx="10972800" cy="460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Char char="–"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•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Char char="–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Char char="»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75"/>
          <p:cNvSpPr txBox="1"/>
          <p:nvPr/>
        </p:nvSpPr>
        <p:spPr>
          <a:xfrm>
            <a:off x="3332285" y="7464669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ullets">
  <p:cSld name="1_Bullets">
    <p:bg>
      <p:bgPr>
        <a:solidFill>
          <a:schemeClr val="lt2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5"/>
          <p:cNvSpPr txBox="1"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  <a:defRPr sz="4000" b="1" i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85"/>
          <p:cNvSpPr txBox="1"/>
          <p:nvPr/>
        </p:nvSpPr>
        <p:spPr>
          <a:xfrm>
            <a:off x="3332285" y="7464669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85"/>
          <p:cNvSpPr txBox="1"/>
          <p:nvPr/>
        </p:nvSpPr>
        <p:spPr>
          <a:xfrm>
            <a:off x="609600" y="1524000"/>
            <a:ext cx="5215467" cy="4733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A46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162A46"/>
                </a:solidFill>
                <a:latin typeface="Calibri"/>
                <a:ea typeface="Calibri"/>
                <a:cs typeface="Calibri"/>
                <a:sym typeface="Calibri"/>
              </a:rPr>
              <a:t>Identify key steps in executing an instruction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2A46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162A46"/>
                </a:solidFill>
                <a:latin typeface="Calibri"/>
                <a:ea typeface="Calibri"/>
                <a:cs typeface="Calibri"/>
                <a:sym typeface="Calibri"/>
              </a:rPr>
              <a:t>Identify  (and solve) key problems as we try to execute instructions quickly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169A0"/>
              </a:buClr>
              <a:buSzPts val="1800"/>
              <a:buFont typeface="Arial"/>
              <a:buChar char="–"/>
            </a:pPr>
            <a:r>
              <a:rPr lang="en-US" sz="1800" b="0" i="0" u="none" strike="noStrike" cap="none">
                <a:solidFill>
                  <a:srgbClr val="0169A0"/>
                </a:solidFill>
                <a:latin typeface="Calibri"/>
                <a:ea typeface="Calibri"/>
                <a:cs typeface="Calibri"/>
                <a:sym typeface="Calibri"/>
              </a:rPr>
              <a:t>Idle resources 🡪 “pipelining”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169A0"/>
              </a:buClr>
              <a:buSzPts val="1800"/>
              <a:buFont typeface="Arial"/>
              <a:buChar char="–"/>
            </a:pPr>
            <a:r>
              <a:rPr lang="en-US" sz="1800" b="0" i="0" u="none" strike="noStrike" cap="none">
                <a:solidFill>
                  <a:srgbClr val="0169A0"/>
                </a:solidFill>
                <a:latin typeface="Calibri"/>
                <a:ea typeface="Calibri"/>
                <a:cs typeface="Calibri"/>
                <a:sym typeface="Calibri"/>
              </a:rPr>
              <a:t>Control Hazards 🡪 “speculation”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169A0"/>
              </a:buClr>
              <a:buSzPts val="1800"/>
              <a:buFont typeface="Arial"/>
              <a:buChar char="–"/>
            </a:pPr>
            <a:r>
              <a:rPr lang="en-US" sz="1800" b="0" i="0" u="none" strike="noStrike" cap="none">
                <a:solidFill>
                  <a:srgbClr val="0169A0"/>
                </a:solidFill>
                <a:latin typeface="Calibri"/>
                <a:ea typeface="Calibri"/>
                <a:cs typeface="Calibri"/>
                <a:sym typeface="Calibri"/>
              </a:rPr>
              <a:t>Data hazards 🡪 “forwarding”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169A0"/>
              </a:buClr>
              <a:buSzPts val="1800"/>
              <a:buFont typeface="Arial"/>
              <a:buChar char="–"/>
            </a:pPr>
            <a:r>
              <a:rPr lang="en-US" sz="1800" b="0" i="0" u="none" strike="noStrike" cap="none">
                <a:solidFill>
                  <a:srgbClr val="0169A0"/>
                </a:solidFill>
                <a:latin typeface="Calibri"/>
                <a:ea typeface="Calibri"/>
                <a:cs typeface="Calibri"/>
                <a:sym typeface="Calibri"/>
              </a:rPr>
              <a:t>x86 is terrible 🡪 “micro ops”</a:t>
            </a:r>
            <a:endParaRPr sz="1800" b="0" i="0" u="none" strike="noStrike" cap="none">
              <a:solidFill>
                <a:srgbClr val="0169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2A46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162A46"/>
                </a:solidFill>
                <a:latin typeface="Calibri"/>
                <a:ea typeface="Calibri"/>
                <a:cs typeface="Calibri"/>
                <a:sym typeface="Calibri"/>
              </a:rPr>
              <a:t>Push for more performance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169A0"/>
              </a:buClr>
              <a:buSzPts val="1800"/>
              <a:buFont typeface="Arial"/>
              <a:buChar char="–"/>
            </a:pPr>
            <a:r>
              <a:rPr lang="en-US" sz="1800" b="0" i="0" u="none" strike="noStrike" cap="none">
                <a:solidFill>
                  <a:srgbClr val="0169A0"/>
                </a:solidFill>
                <a:latin typeface="Calibri"/>
                <a:ea typeface="Calibri"/>
                <a:cs typeface="Calibri"/>
                <a:sym typeface="Calibri"/>
              </a:rPr>
              <a:t>Deeper pipelining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169A0"/>
              </a:buClr>
              <a:buSzPts val="1800"/>
              <a:buFont typeface="Arial"/>
              <a:buChar char="–"/>
            </a:pPr>
            <a:r>
              <a:rPr lang="en-US" sz="1800" b="0" i="0" u="none" strike="noStrike" cap="none">
                <a:solidFill>
                  <a:srgbClr val="0169A0"/>
                </a:solidFill>
                <a:latin typeface="Calibri"/>
                <a:ea typeface="Calibri"/>
                <a:cs typeface="Calibri"/>
                <a:sym typeface="Calibri"/>
              </a:rPr>
              <a:t>Exploiting instruction-level parallelism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2A46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162A46"/>
                </a:solidFill>
                <a:latin typeface="Calibri"/>
                <a:ea typeface="Calibri"/>
                <a:cs typeface="Calibri"/>
                <a:sym typeface="Calibri"/>
              </a:rPr>
              <a:t>See how these lesson apply in a modern processor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2A46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rgbClr val="162A46"/>
                </a:solidFill>
                <a:latin typeface="Calibri"/>
                <a:ea typeface="Calibri"/>
                <a:cs typeface="Calibri"/>
                <a:sym typeface="Calibri"/>
              </a:rPr>
              <a:t>Learn how to exploit them in software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85"/>
          <p:cNvSpPr txBox="1">
            <a:spLocks noGrp="1"/>
          </p:cNvSpPr>
          <p:nvPr>
            <p:ph type="body" idx="1"/>
          </p:nvPr>
        </p:nvSpPr>
        <p:spPr>
          <a:xfrm>
            <a:off x="5951538" y="1524000"/>
            <a:ext cx="5630862" cy="4733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scribed Figure">
  <p:cSld name="Described Figure">
    <p:bg>
      <p:bgPr>
        <a:solidFill>
          <a:schemeClr val="lt2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6"/>
          <p:cNvSpPr txBox="1"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  <a:defRPr sz="4000" b="1" i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86"/>
          <p:cNvSpPr txBox="1">
            <a:spLocks noGrp="1"/>
          </p:cNvSpPr>
          <p:nvPr>
            <p:ph type="body" idx="1"/>
          </p:nvPr>
        </p:nvSpPr>
        <p:spPr>
          <a:xfrm>
            <a:off x="609600" y="1447799"/>
            <a:ext cx="5334000" cy="4678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169A0"/>
              </a:buClr>
              <a:buSzPts val="2400"/>
              <a:buChar char="–"/>
              <a:defRPr sz="2400">
                <a:solidFill>
                  <a:srgbClr val="0169A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Char char="•"/>
              <a:defRPr sz="20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–"/>
              <a:defRPr sz="18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»"/>
              <a:defRPr sz="18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uble Trouble Large">
  <p:cSld name="Double Trouble Large">
    <p:bg>
      <p:bgPr>
        <a:solidFill>
          <a:schemeClr val="lt2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7"/>
          <p:cNvSpPr/>
          <p:nvPr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87"/>
          <p:cNvSpPr txBox="1"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Open Sans SemiBold"/>
              <a:buNone/>
              <a:defRPr sz="4000" b="1" i="0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87"/>
          <p:cNvSpPr txBox="1">
            <a:spLocks noGrp="1"/>
          </p:cNvSpPr>
          <p:nvPr>
            <p:ph type="body" idx="1"/>
          </p:nvPr>
        </p:nvSpPr>
        <p:spPr>
          <a:xfrm>
            <a:off x="609599" y="1524000"/>
            <a:ext cx="5333999" cy="2513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169A0"/>
              </a:buClr>
              <a:buSzPts val="2800"/>
              <a:buChar char="–"/>
              <a:defRPr>
                <a:solidFill>
                  <a:srgbClr val="0169A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•"/>
              <a:defRPr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Char char="–"/>
              <a:defRPr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Char char="»"/>
              <a:defRPr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87"/>
          <p:cNvSpPr txBox="1">
            <a:spLocks noGrp="1"/>
          </p:cNvSpPr>
          <p:nvPr>
            <p:ph type="body" idx="2"/>
          </p:nvPr>
        </p:nvSpPr>
        <p:spPr>
          <a:xfrm>
            <a:off x="6248400" y="1524000"/>
            <a:ext cx="5334000" cy="2513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169A0"/>
              </a:buClr>
              <a:buSzPts val="2800"/>
              <a:buChar char="–"/>
              <a:defRPr>
                <a:solidFill>
                  <a:srgbClr val="0169A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•"/>
              <a:defRPr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Char char="–"/>
              <a:defRPr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Char char="»"/>
              <a:defRPr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87"/>
          <p:cNvSpPr txBox="1">
            <a:spLocks noGrp="1"/>
          </p:cNvSpPr>
          <p:nvPr>
            <p:ph type="body" idx="3"/>
          </p:nvPr>
        </p:nvSpPr>
        <p:spPr>
          <a:xfrm>
            <a:off x="609601" y="4185266"/>
            <a:ext cx="5334000" cy="2513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169A0"/>
              </a:buClr>
              <a:buSzPts val="2800"/>
              <a:buChar char="–"/>
              <a:defRPr>
                <a:solidFill>
                  <a:srgbClr val="0169A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•"/>
              <a:defRPr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Char char="–"/>
              <a:defRPr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Char char="»"/>
              <a:defRPr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87"/>
          <p:cNvSpPr txBox="1">
            <a:spLocks noGrp="1"/>
          </p:cNvSpPr>
          <p:nvPr>
            <p:ph type="body" idx="4"/>
          </p:nvPr>
        </p:nvSpPr>
        <p:spPr>
          <a:xfrm>
            <a:off x="6248399" y="4185266"/>
            <a:ext cx="5334000" cy="2513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169A0"/>
              </a:buClr>
              <a:buSzPts val="2800"/>
              <a:buChar char="–"/>
              <a:defRPr>
                <a:solidFill>
                  <a:srgbClr val="0169A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•"/>
              <a:defRPr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Char char="–"/>
              <a:defRPr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Char char="»"/>
              <a:defRPr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ouble Trouble Large">
  <p:cSld name="1_Double Trouble Large">
    <p:bg>
      <p:bgPr>
        <a:solidFill>
          <a:schemeClr val="lt2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8"/>
          <p:cNvSpPr/>
          <p:nvPr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88"/>
          <p:cNvSpPr txBox="1"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Open Sans SemiBold"/>
              <a:buNone/>
              <a:defRPr sz="4000" b="1" i="0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88"/>
          <p:cNvSpPr txBox="1">
            <a:spLocks noGrp="1"/>
          </p:cNvSpPr>
          <p:nvPr>
            <p:ph type="body" idx="1"/>
          </p:nvPr>
        </p:nvSpPr>
        <p:spPr>
          <a:xfrm>
            <a:off x="609600" y="1524000"/>
            <a:ext cx="10972800" cy="37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169A0"/>
              </a:buClr>
              <a:buSzPts val="2800"/>
              <a:buChar char="–"/>
              <a:defRPr>
                <a:solidFill>
                  <a:srgbClr val="0169A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•"/>
              <a:defRPr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Char char="–"/>
              <a:defRPr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Char char="»"/>
              <a:defRPr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88"/>
          <p:cNvSpPr txBox="1">
            <a:spLocks noGrp="1"/>
          </p:cNvSpPr>
          <p:nvPr>
            <p:ph type="body" idx="2"/>
          </p:nvPr>
        </p:nvSpPr>
        <p:spPr>
          <a:xfrm>
            <a:off x="609600" y="5334000"/>
            <a:ext cx="10972800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169A0"/>
              </a:buClr>
              <a:buSzPts val="2800"/>
              <a:buChar char="–"/>
              <a:defRPr>
                <a:solidFill>
                  <a:srgbClr val="0169A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•"/>
              <a:defRPr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Char char="–"/>
              <a:defRPr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Char char="»"/>
              <a:defRPr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Double Trouble Large">
  <p:cSld name="2_Double Trouble Large">
    <p:bg>
      <p:bgPr>
        <a:solidFill>
          <a:schemeClr val="lt2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9"/>
          <p:cNvSpPr/>
          <p:nvPr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89"/>
          <p:cNvSpPr txBox="1">
            <a:spLocks noGrp="1"/>
          </p:cNvSpPr>
          <p:nvPr>
            <p:ph type="body" idx="1"/>
          </p:nvPr>
        </p:nvSpPr>
        <p:spPr>
          <a:xfrm>
            <a:off x="609600" y="76200"/>
            <a:ext cx="10972800" cy="5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169A0"/>
              </a:buClr>
              <a:buSzPts val="2800"/>
              <a:buChar char="–"/>
              <a:defRPr>
                <a:solidFill>
                  <a:srgbClr val="0169A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•"/>
              <a:defRPr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Char char="–"/>
              <a:defRPr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Char char="»"/>
              <a:defRPr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9"/>
          <p:cNvSpPr txBox="1">
            <a:spLocks noGrp="1"/>
          </p:cNvSpPr>
          <p:nvPr>
            <p:ph type="body" idx="2"/>
          </p:nvPr>
        </p:nvSpPr>
        <p:spPr>
          <a:xfrm>
            <a:off x="609600" y="5334000"/>
            <a:ext cx="10972800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169A0"/>
              </a:buClr>
              <a:buSzPts val="2800"/>
              <a:buChar char="–"/>
              <a:defRPr>
                <a:solidFill>
                  <a:srgbClr val="0169A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Char char="•"/>
              <a:defRPr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Char char="–"/>
              <a:defRPr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Char char="»"/>
              <a:defRPr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Graph">
  <p:cSld name="Big Graph">
    <p:bg>
      <p:bgPr>
        <a:solidFill>
          <a:schemeClr val="lt2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0"/>
          <p:cNvSpPr/>
          <p:nvPr/>
        </p:nvSpPr>
        <p:spPr>
          <a:xfrm>
            <a:off x="0" y="5638800"/>
            <a:ext cx="12192000" cy="1219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90"/>
          <p:cNvSpPr txBox="1"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Open Sans SemiBold"/>
              <a:buNone/>
              <a:defRPr sz="4000" b="1" i="0">
                <a:solidFill>
                  <a:schemeClr val="dk2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90"/>
          <p:cNvSpPr>
            <a:spLocks noGrp="1"/>
          </p:cNvSpPr>
          <p:nvPr>
            <p:ph type="chart" idx="2"/>
          </p:nvPr>
        </p:nvSpPr>
        <p:spPr>
          <a:xfrm>
            <a:off x="76200" y="1600200"/>
            <a:ext cx="12039600" cy="5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er+Footer">
  <p:cSld name="Header+Footer">
    <p:bg>
      <p:bgPr>
        <a:solidFill>
          <a:schemeClr val="lt2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1"/>
          <p:cNvSpPr txBox="1"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  <a:defRPr sz="4000" b="1" i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Calibri"/>
              <a:buNone/>
              <a:defRPr sz="44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72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72"/>
          <p:cNvSpPr txBox="1"/>
          <p:nvPr/>
        </p:nvSpPr>
        <p:spPr>
          <a:xfrm>
            <a:off x="11582424" y="6400800"/>
            <a:ext cx="45717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sz="18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" name="Google Shape;13;p72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89647" y="6400800"/>
            <a:ext cx="1815353" cy="394318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sites.google.com/ucsd.edu/cse8afa23/home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EED68D-DCF3-9C85-404D-9AC677B510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763183" cy="515129"/>
          </a:xfrm>
          <a:prstGeom prst="rect">
            <a:avLst/>
          </a:prstGeom>
        </p:spPr>
      </p:pic>
      <p:sp>
        <p:nvSpPr>
          <p:cNvPr id="59" name="Google Shape;59;p1"/>
          <p:cNvSpPr txBox="1">
            <a:spLocks noGrp="1"/>
          </p:cNvSpPr>
          <p:nvPr>
            <p:ph type="ctrTitle"/>
          </p:nvPr>
        </p:nvSpPr>
        <p:spPr>
          <a:xfrm>
            <a:off x="533400" y="304800"/>
            <a:ext cx="10668000" cy="918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Calibri"/>
              <a:buNone/>
            </a:pPr>
            <a:r>
              <a:rPr lang="en-US" sz="3200"/>
              <a:t>CSE 8A – Introduction to </a:t>
            </a:r>
            <a:br>
              <a:rPr lang="en-US" sz="3200"/>
            </a:br>
            <a:r>
              <a:rPr lang="en-US" sz="3200"/>
              <a:t>Programming and Computational Problem Solving I</a:t>
            </a:r>
            <a:endParaRPr sz="3200"/>
          </a:p>
        </p:txBody>
      </p:sp>
      <p:sp>
        <p:nvSpPr>
          <p:cNvPr id="60" name="Google Shape;60;p1"/>
          <p:cNvSpPr txBox="1">
            <a:spLocks noGrp="1"/>
          </p:cNvSpPr>
          <p:nvPr>
            <p:ph type="subTitle" idx="1"/>
          </p:nvPr>
        </p:nvSpPr>
        <p:spPr>
          <a:xfrm>
            <a:off x="3121776" y="1595332"/>
            <a:ext cx="5337266" cy="826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56A"/>
              </a:buClr>
              <a:buSzPts val="3000"/>
              <a:buNone/>
            </a:pPr>
            <a:r>
              <a:rPr lang="en-US" dirty="0">
                <a:solidFill>
                  <a:schemeClr val="dk1"/>
                </a:solidFill>
              </a:rPr>
              <a:t>Game Design – A Big Example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656A"/>
              </a:buClr>
              <a:buSzPts val="3000"/>
              <a:buNone/>
            </a:pPr>
            <a:r>
              <a:rPr lang="en-US" dirty="0">
                <a:solidFill>
                  <a:schemeClr val="dk1"/>
                </a:solidFill>
              </a:rPr>
              <a:t>Part 2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61" name="Google Shape;61;p1"/>
          <p:cNvSpPr txBox="1"/>
          <p:nvPr/>
        </p:nvSpPr>
        <p:spPr>
          <a:xfrm>
            <a:off x="-8340" y="2046061"/>
            <a:ext cx="6260232" cy="175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to get help: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 Website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https://sites.google.com/ucsd.edu/cse8afa23/home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"/>
          <p:cNvSpPr txBox="1"/>
          <p:nvPr/>
        </p:nvSpPr>
        <p:spPr>
          <a:xfrm>
            <a:off x="0" y="5634055"/>
            <a:ext cx="251184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Slides based, in part, on materials from Dan Zingaro.</a:t>
            </a:r>
            <a:endParaRPr/>
          </a:p>
        </p:txBody>
      </p:sp>
      <p:sp>
        <p:nvSpPr>
          <p:cNvPr id="63" name="Google Shape;63;p1"/>
          <p:cNvSpPr txBox="1"/>
          <p:nvPr/>
        </p:nvSpPr>
        <p:spPr>
          <a:xfrm>
            <a:off x="0" y="3429000"/>
            <a:ext cx="4572000" cy="1815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Piazza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brief questions or logistic questions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Tutor Hours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help with homework/setting up computer To get help, use Autograder (directions on piazza)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Office Hours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homework/conceptual help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21"/>
          <p:cNvSpPr txBox="1"/>
          <p:nvPr/>
        </p:nvSpPr>
        <p:spPr>
          <a:xfrm>
            <a:off x="115865" y="860575"/>
            <a:ext cx="10017691" cy="5324535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list1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[]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list2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[]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list3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[]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list1.append(random.randint(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(list1)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num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random.randint(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num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list1: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    list1.append(num)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(list2)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num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random.randint(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num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list1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num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list2: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    list2.append(num)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(list3)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num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random.randint(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num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list1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num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list2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num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list3: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    list3.append(num)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[list1,list2,list3]</a:t>
            </a:r>
            <a:endParaRPr/>
          </a:p>
        </p:txBody>
      </p:sp>
      <p:sp>
        <p:nvSpPr>
          <p:cNvPr id="310" name="Google Shape;310;p121"/>
          <p:cNvSpPr txBox="1"/>
          <p:nvPr/>
        </p:nvSpPr>
        <p:spPr>
          <a:xfrm>
            <a:off x="7395480" y="860575"/>
            <a:ext cx="4441618" cy="4154984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wrong with this code?</a:t>
            </a:r>
            <a:endParaRPr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Runs forever</a:t>
            </a:r>
            <a:endParaRPr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Doesn’t set the first digit to a number between 2-4</a:t>
            </a:r>
            <a:endParaRPr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Doesn’t ensure the 10 numbers are all unique</a:t>
            </a:r>
            <a:endParaRPr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Doesn’t make a list of the right size (3 lists, first with 5 elements, next two with 3 elements)</a:t>
            </a:r>
            <a:endParaRPr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Nothing, this is correct</a:t>
            </a:r>
            <a:endParaRPr/>
          </a:p>
        </p:txBody>
      </p:sp>
      <p:sp>
        <p:nvSpPr>
          <p:cNvPr id="311" name="Google Shape;311;p121"/>
          <p:cNvSpPr txBox="1"/>
          <p:nvPr/>
        </p:nvSpPr>
        <p:spPr>
          <a:xfrm>
            <a:off x="609600" y="57874"/>
            <a:ext cx="10972800" cy="68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 sz="40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solution_setup – A possible option?</a:t>
            </a:r>
            <a:endParaRPr sz="4000" b="1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21"/>
          <p:cNvSpPr txBox="1"/>
          <p:nvPr/>
        </p:nvSpPr>
        <p:spPr>
          <a:xfrm>
            <a:off x="115865" y="860575"/>
            <a:ext cx="10017691" cy="5324535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list1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[]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list2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[]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list3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[]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list1.append(random.randint(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(list1)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num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random.randint(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num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list1: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    list1.append(num)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(list2)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num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random.randint(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num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list1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num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list2: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    list2.append(num)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(list3)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num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random.randint(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num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list1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num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list2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and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num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list3: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    list3.append(num)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[list1,list2,list3]</a:t>
            </a:r>
            <a:endParaRPr/>
          </a:p>
        </p:txBody>
      </p:sp>
      <p:sp>
        <p:nvSpPr>
          <p:cNvPr id="311" name="Google Shape;311;p121"/>
          <p:cNvSpPr txBox="1"/>
          <p:nvPr/>
        </p:nvSpPr>
        <p:spPr>
          <a:xfrm>
            <a:off x="609600" y="57874"/>
            <a:ext cx="10972800" cy="68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 sz="4000" b="1" i="0" u="none" strike="noStrike" cap="none" dirty="0" err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solution_setup</a:t>
            </a:r>
            <a:r>
              <a:rPr lang="en-US" sz="4000" b="1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– Walkthrough</a:t>
            </a:r>
            <a:endParaRPr sz="4000" b="1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57736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22"/>
          <p:cNvSpPr txBox="1"/>
          <p:nvPr/>
        </p:nvSpPr>
        <p:spPr>
          <a:xfrm>
            <a:off x="609600" y="57874"/>
            <a:ext cx="10972800" cy="68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 sz="40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solution_setup – What I did.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23"/>
          <p:cNvSpPr txBox="1"/>
          <p:nvPr/>
        </p:nvSpPr>
        <p:spPr>
          <a:xfrm>
            <a:off x="609600" y="57874"/>
            <a:ext cx="10972800" cy="68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 sz="40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solution_setup – What I did (helper_function)</a:t>
            </a:r>
            <a:endParaRPr/>
          </a:p>
        </p:txBody>
      </p:sp>
      <p:sp>
        <p:nvSpPr>
          <p:cNvPr id="324" name="Google Shape;324;p123"/>
          <p:cNvSpPr txBox="1"/>
          <p:nvPr/>
        </p:nvSpPr>
        <p:spPr>
          <a:xfrm>
            <a:off x="609599" y="1299151"/>
            <a:ext cx="9999945" cy="2862322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unique_random_list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 Create a list of n random numbers that includes the numbers </a:t>
            </a:r>
            <a:endParaRPr sz="20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    0 through n-1 and hence does not include duplicates."""</a:t>
            </a:r>
            <a:endParaRPr sz="20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[]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lang="en-US" sz="20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num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random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randint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20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n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num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    </a:t>
            </a:r>
            <a:r>
              <a:rPr lang="en-US" sz="20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append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num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list</a:t>
            </a:r>
            <a:endParaRPr sz="20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24"/>
          <p:cNvSpPr txBox="1"/>
          <p:nvPr/>
        </p:nvSpPr>
        <p:spPr>
          <a:xfrm>
            <a:off x="609600" y="57874"/>
            <a:ext cx="10972800" cy="68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 sz="40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solution_setup – What I did</a:t>
            </a:r>
            <a:endParaRPr/>
          </a:p>
        </p:txBody>
      </p:sp>
      <p:sp>
        <p:nvSpPr>
          <p:cNvPr id="331" name="Google Shape;331;p124"/>
          <p:cNvSpPr txBox="1"/>
          <p:nvPr/>
        </p:nvSpPr>
        <p:spPr>
          <a:xfrm>
            <a:off x="266177" y="739036"/>
            <a:ext cx="9579281" cy="5632311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8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solution_setup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18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 Create a list of lists to be returned. The first list</a:t>
            </a:r>
            <a:endParaRPr sz="18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    will contain 5 numbers, the second list will contain 3 numbers,</a:t>
            </a:r>
            <a:endParaRPr sz="18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    and the last list will contain 3 numbers.  The first element of</a:t>
            </a:r>
            <a:endParaRPr sz="18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    the first list should be a number between 2-4 randomly.  </a:t>
            </a:r>
            <a:endParaRPr sz="18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    list1[1:5], list2[0:3], and list3[0:3] should be unique random</a:t>
            </a:r>
            <a:endParaRPr sz="18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    numbers.  Use the function unique_random_list(10) to create a</a:t>
            </a:r>
            <a:endParaRPr sz="18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    list of numbers 0-9 and then fill list1[1:5], list2[0:3], </a:t>
            </a:r>
            <a:endParaRPr sz="18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    and list3[0:3] with random_list[0:4], random_list[4:7], and</a:t>
            </a:r>
            <a:endParaRPr sz="18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    random_list[7:10] respectively.</a:t>
            </a:r>
            <a:endParaRPr sz="18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"""</a:t>
            </a:r>
            <a:endParaRPr sz="18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18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list1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8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[]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18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list2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8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[]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18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list3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8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[]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18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list1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18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append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800" b="0" i="0" u="none" strike="noStrike" cap="none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random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18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randint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8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8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18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random_list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8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8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unique_random_list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8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18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list1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18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extend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8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random_list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18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18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18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list2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18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extend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8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random_list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18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18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18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list3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18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extend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8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random_list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18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r>
              <a:rPr lang="en-US" sz="18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18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</a:t>
            </a:r>
            <a:r>
              <a:rPr lang="en-US" sz="18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list1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8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list2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1800" b="0" i="0" u="none" strike="noStrike" cap="none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list3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/>
          </a:p>
        </p:txBody>
      </p:sp>
      <p:sp>
        <p:nvSpPr>
          <p:cNvPr id="332" name="Google Shape;332;p124"/>
          <p:cNvSpPr/>
          <p:nvPr/>
        </p:nvSpPr>
        <p:spPr>
          <a:xfrm>
            <a:off x="1177447" y="2467627"/>
            <a:ext cx="8480120" cy="1114817"/>
          </a:xfrm>
          <a:prstGeom prst="rect">
            <a:avLst/>
          </a:prstGeom>
          <a:noFill/>
          <a:ln w="38100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10"/>
          <p:cNvSpPr txBox="1"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 sz="4000" b="1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Why Copilot struggled…</a:t>
            </a:r>
            <a:endParaRPr lang="en-US" dirty="0"/>
          </a:p>
        </p:txBody>
      </p:sp>
      <p:sp>
        <p:nvSpPr>
          <p:cNvPr id="224" name="Google Shape;224;p110"/>
          <p:cNvSpPr txBox="1"/>
          <p:nvPr/>
        </p:nvSpPr>
        <p:spPr>
          <a:xfrm>
            <a:off x="609600" y="1154682"/>
            <a:ext cx="10617723" cy="529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17647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We suspect it was the first digit known that caused problems</a:t>
            </a:r>
          </a:p>
          <a:p>
            <a: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17647"/>
              <a:buFont typeface="Arial"/>
              <a:buChar char="•"/>
            </a:pPr>
            <a:r>
              <a:rPr lang="en-US" sz="3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Other approach might be to leave that first digit till last</a:t>
            </a:r>
            <a:endParaRPr lang="en-US" dirty="0"/>
          </a:p>
          <a:p>
            <a: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ct val="117647"/>
              <a:buFont typeface="Arial"/>
              <a:buChar char="–"/>
            </a:pPr>
            <a:r>
              <a:rPr lang="en-US" sz="2800" b="0" i="0" u="none" strike="noStrike" cap="none" dirty="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First build a list that is 4, 3, 3, of unique</a:t>
            </a:r>
          </a:p>
          <a:p>
            <a: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ct val="117647"/>
              <a:buFont typeface="Arial"/>
              <a:buChar char="–"/>
            </a:pPr>
            <a:r>
              <a:rPr lang="en-US" sz="2800" b="0" i="0" u="none" strike="noStrike" cap="none" dirty="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Then insert the first digit of the car</a:t>
            </a:r>
            <a:endParaRPr lang="en-US" dirty="0"/>
          </a:p>
          <a:p>
            <a: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17647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This may not be the best top-down design, but is a different skill of redesigning to accommodate Copilot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2504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25"/>
          <p:cNvSpPr txBox="1"/>
          <p:nvPr/>
        </p:nvSpPr>
        <p:spPr>
          <a:xfrm>
            <a:off x="609600" y="57874"/>
            <a:ext cx="10972800" cy="68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 sz="40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board_setup</a:t>
            </a:r>
            <a:endParaRPr sz="4000" b="1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125"/>
          <p:cNvSpPr txBox="1"/>
          <p:nvPr/>
        </p:nvSpPr>
        <p:spPr>
          <a:xfrm>
            <a:off x="191021" y="1228397"/>
            <a:ext cx="9579281" cy="4401205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 err="1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board_setup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solution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 Create a game board the same size as the solution (a</a:t>
            </a:r>
            <a:endParaRPr sz="2000" b="0" i="0" u="none" strike="noStrike" cap="none" dirty="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list of lists, the first list has 5 elements, the second has 3,</a:t>
            </a:r>
            <a:endParaRPr sz="2000" b="0" i="0" u="none" strike="noStrike" cap="none" dirty="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and the third has 3).  The board should have its [0][0]</a:t>
            </a:r>
            <a:endParaRPr sz="2000" b="0" i="0" u="none" strike="noStrike" cap="none" dirty="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element be the same as the solution's [0][0] element.  The</a:t>
            </a:r>
            <a:endParaRPr sz="2000" b="0" i="0" u="none" strike="noStrike" cap="none" dirty="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remaining elements of the board should be filled with "_"</a:t>
            </a:r>
            <a:endParaRPr sz="2000" b="0" i="0" u="none" strike="noStrike" cap="none" dirty="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"""</a:t>
            </a:r>
            <a:endParaRPr sz="2000" b="0" i="0" u="none" strike="noStrike" cap="none" dirty="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board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[]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 dirty="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 err="1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 dirty="0" err="1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solution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)):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lang="en-US" sz="2000" b="0" i="0" u="none" strike="noStrike" cap="none" dirty="0" err="1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board</a:t>
            </a:r>
            <a:r>
              <a:rPr lang="en-US" sz="2000" b="0" i="0" u="none" strike="noStrike" cap="none" dirty="0" err="1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append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([])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lang="en-US" sz="2000" b="0" i="0" u="none" strike="noStrike" cap="none" dirty="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j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4EC9B0"/>
                </a:solidFill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 dirty="0" err="1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solution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2000" b="0" i="0" u="none" strike="noStrike" cap="none" dirty="0" err="1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])):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    </a:t>
            </a:r>
            <a:r>
              <a:rPr lang="en-US" sz="2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board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2000" b="0" i="0" u="none" strike="noStrike" cap="none" dirty="0" err="1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].append(</a:t>
            </a:r>
            <a:r>
              <a:rPr lang="en-US" sz="2000" b="0" i="0" u="none" strike="noStrike" cap="none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"_"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board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2000" b="0" i="0" u="none" strike="noStrike" cap="none" dirty="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][</a:t>
            </a:r>
            <a:r>
              <a:rPr lang="en-US" sz="2000" b="0" i="0" u="none" strike="noStrike" cap="none" dirty="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 </a:t>
            </a:r>
            <a:r>
              <a:rPr lang="en-US" sz="2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solution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lang="en-US" sz="2000" b="0" i="0" u="none" strike="noStrike" cap="none" dirty="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][</a:t>
            </a:r>
            <a:r>
              <a:rPr lang="en-US" sz="2000" b="0" i="0" u="none" strike="noStrike" cap="none" dirty="0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 dirty="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board</a:t>
            </a:r>
            <a:endParaRPr sz="2000" b="0" i="0" u="none" strike="noStrike" cap="none" dirty="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26"/>
          <p:cNvSpPr txBox="1"/>
          <p:nvPr/>
        </p:nvSpPr>
        <p:spPr>
          <a:xfrm>
            <a:off x="609600" y="57874"/>
            <a:ext cx="10972800" cy="68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 sz="40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game_setup</a:t>
            </a:r>
            <a:endParaRPr sz="4000" b="1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126"/>
          <p:cNvSpPr txBox="1"/>
          <p:nvPr/>
        </p:nvSpPr>
        <p:spPr>
          <a:xfrm>
            <a:off x="191021" y="1228397"/>
            <a:ext cx="7349647" cy="2246769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 err="1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game_setup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</a:t>
            </a:r>
            <a:endParaRPr sz="2000" b="0" i="0" u="none" strike="noStrike" cap="none" dirty="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return a tuple of the solution and the board</a:t>
            </a:r>
            <a:endParaRPr sz="2000" b="0" i="0" u="none" strike="noStrike" cap="none" dirty="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"""</a:t>
            </a:r>
            <a:endParaRPr sz="2000" b="0" i="0" u="none" strike="noStrike" cap="none" dirty="0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solution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 err="1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solution_setup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board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 err="1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board_setup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solution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 dirty="0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-US" sz="2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solution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 dirty="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board</a:t>
            </a:r>
            <a:r>
              <a:rPr lang="en-US" sz="2000" b="0" i="0" u="none" strike="noStrike" cap="none" dirty="0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27"/>
          <p:cNvSpPr txBox="1">
            <a:spLocks noGrp="1"/>
          </p:cNvSpPr>
          <p:nvPr>
            <p:ph type="title"/>
          </p:nvPr>
        </p:nvSpPr>
        <p:spPr>
          <a:xfrm>
            <a:off x="609599" y="57874"/>
            <a:ext cx="11357113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 dirty="0"/>
              <a:t>Game Play – Top-Down Design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27"/>
          <p:cNvSpPr txBox="1">
            <a:spLocks noGrp="1"/>
          </p:cNvSpPr>
          <p:nvPr>
            <p:ph type="title"/>
          </p:nvPr>
        </p:nvSpPr>
        <p:spPr>
          <a:xfrm>
            <a:off x="609599" y="57874"/>
            <a:ext cx="11357113" cy="592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 dirty="0" err="1"/>
              <a:t>print_state</a:t>
            </a:r>
            <a:r>
              <a:rPr lang="en-US" dirty="0"/>
              <a:t>(board)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FFCDA8-326F-C94E-9165-858A64CE64AD}"/>
              </a:ext>
            </a:extLst>
          </p:cNvPr>
          <p:cNvSpPr txBox="1"/>
          <p:nvPr/>
        </p:nvSpPr>
        <p:spPr>
          <a:xfrm>
            <a:off x="297455" y="747627"/>
            <a:ext cx="11357113" cy="5632311"/>
          </a:xfrm>
          <a:prstGeom prst="rect">
            <a:avLst/>
          </a:prstGeom>
          <a:solidFill>
            <a:srgbClr val="1F1F1F"/>
          </a:solidFill>
        </p:spPr>
        <p:txBody>
          <a:bodyPr wrap="square">
            <a:spAutoFit/>
          </a:bodyPr>
          <a:lstStyle/>
          <a:p>
            <a:r>
              <a:rPr lang="en-US" sz="1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print_state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"""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Print the contents of the board. The board is a list of lists.  The first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list should be printed after the word car. The second list should be printed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after the word appliance.  The third list should be printed after the word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bank.  Each should be printed on a separate line and each element of the list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should be printed with a space in between it and the next element.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"""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"car"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])):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"appliance"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])):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"bank"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])):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end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4141049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4"/>
          <p:cNvSpPr txBox="1">
            <a:spLocks noGrp="1"/>
          </p:cNvSpPr>
          <p:nvPr>
            <p:ph type="title"/>
          </p:nvPr>
        </p:nvSpPr>
        <p:spPr>
          <a:xfrm>
            <a:off x="609599" y="57874"/>
            <a:ext cx="11357113" cy="614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 dirty="0"/>
              <a:t>Announcements</a:t>
            </a:r>
            <a:endParaRPr dirty="0"/>
          </a:p>
        </p:txBody>
      </p:sp>
      <p:sp>
        <p:nvSpPr>
          <p:cNvPr id="78" name="Google Shape;78;p94"/>
          <p:cNvSpPr txBox="1">
            <a:spLocks noGrp="1"/>
          </p:cNvSpPr>
          <p:nvPr>
            <p:ph type="body" idx="1"/>
          </p:nvPr>
        </p:nvSpPr>
        <p:spPr>
          <a:xfrm>
            <a:off x="609599" y="762801"/>
            <a:ext cx="11130843" cy="5737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8108"/>
              <a:buFont typeface="Arial"/>
              <a:buChar char="•"/>
            </a:pPr>
            <a:r>
              <a:rPr lang="en-US" dirty="0"/>
              <a:t>Grades Posted on canvas (including participation!)</a:t>
            </a:r>
            <a:endParaRPr dirty="0"/>
          </a:p>
          <a:p>
            <a:pPr marL="91440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3552"/>
              <a:buFont typeface="Arial"/>
              <a:buChar char="•"/>
            </a:pPr>
            <a:r>
              <a:rPr lang="en-US" dirty="0"/>
              <a:t>Please review piazza post and check your grades</a:t>
            </a:r>
            <a:endParaRPr dirty="0"/>
          </a:p>
          <a:p>
            <a:pPr marL="91440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3552"/>
              <a:buFont typeface="Arial"/>
              <a:buChar char="•"/>
            </a:pPr>
            <a:r>
              <a:rPr lang="en-US" dirty="0"/>
              <a:t>If correction needed, make a private post on piazza</a:t>
            </a:r>
            <a:endParaRPr dirty="0"/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8108"/>
              <a:buFont typeface="Arial"/>
              <a:buChar char="•"/>
            </a:pPr>
            <a:r>
              <a:rPr lang="en-US" dirty="0"/>
              <a:t>Quiz 4 – 12/6 (Week 10)</a:t>
            </a:r>
            <a:endParaRPr dirty="0"/>
          </a:p>
          <a:p>
            <a:pPr marL="91440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3552"/>
              <a:buFont typeface="Arial"/>
              <a:buChar char="•"/>
            </a:pPr>
            <a:r>
              <a:rPr lang="en-US" dirty="0"/>
              <a:t>Code writing only.  Guide released.</a:t>
            </a:r>
          </a:p>
          <a:p>
            <a:pPr marL="91440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3552"/>
              <a:buFont typeface="Arial"/>
              <a:buChar char="•"/>
            </a:pPr>
            <a:r>
              <a:rPr lang="en-US" dirty="0">
                <a:solidFill>
                  <a:srgbClr val="FF0000"/>
                </a:solidFill>
              </a:rPr>
              <a:t>Must be able to log into lab machines</a:t>
            </a:r>
            <a:endParaRPr dirty="0">
              <a:solidFill>
                <a:srgbClr val="FF0000"/>
              </a:solidFill>
            </a:endParaRPr>
          </a:p>
          <a:p>
            <a:pPr marL="91440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3552"/>
              <a:buFont typeface="Arial"/>
              <a:buChar char="•"/>
            </a:pPr>
            <a:r>
              <a:rPr lang="en-US" dirty="0"/>
              <a:t>Questions will be on coding related to images</a:t>
            </a:r>
            <a:endParaRPr dirty="0"/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Char char="•"/>
            </a:pPr>
            <a:r>
              <a:rPr lang="en-US" dirty="0"/>
              <a:t>Project 3 on games!</a:t>
            </a:r>
          </a:p>
          <a:p>
            <a:pPr lvl="1" indent="-457200">
              <a:spcBef>
                <a:spcPts val="0"/>
              </a:spcBef>
              <a:buSzPct val="108108"/>
              <a:buFont typeface="Arial"/>
              <a:buChar char="•"/>
            </a:pPr>
            <a:r>
              <a:rPr lang="en-US" dirty="0"/>
              <a:t>Checkpoint due tomorrow night (just need a game in mind and how you’ll represent it in code)</a:t>
            </a:r>
            <a:endParaRPr dirty="0"/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Char char="•"/>
            </a:pPr>
            <a:r>
              <a:rPr lang="en-US" dirty="0"/>
              <a:t>Final exam in ~2 weeks</a:t>
            </a:r>
            <a:endParaRPr dirty="0"/>
          </a:p>
          <a:p>
            <a:pPr marL="91440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Char char="•"/>
            </a:pPr>
            <a:r>
              <a:rPr lang="en-US" dirty="0"/>
              <a:t>Will be a multi-part exam with some using Copilot</a:t>
            </a:r>
          </a:p>
          <a:p>
            <a:pPr marL="91440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Char char="•"/>
            </a:pPr>
            <a:r>
              <a:rPr lang="en-US" b="1" dirty="0"/>
              <a:t>Similarly, must be able to use the lab machines</a:t>
            </a:r>
          </a:p>
          <a:p>
            <a:pPr marL="91440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8108"/>
              <a:buFont typeface="Arial"/>
              <a:buChar char="•"/>
            </a:pPr>
            <a:r>
              <a:rPr lang="en-US" dirty="0"/>
              <a:t>Also be sure you have Copilot setup on your personal machine and that you can sign into GitHub.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27"/>
          <p:cNvSpPr txBox="1">
            <a:spLocks noGrp="1"/>
          </p:cNvSpPr>
          <p:nvPr>
            <p:ph type="title"/>
          </p:nvPr>
        </p:nvSpPr>
        <p:spPr>
          <a:xfrm>
            <a:off x="609599" y="57874"/>
            <a:ext cx="11357113" cy="592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 dirty="0" err="1"/>
              <a:t>process_guess</a:t>
            </a:r>
            <a:r>
              <a:rPr lang="en-US" dirty="0"/>
              <a:t>(board)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FFCDA8-326F-C94E-9165-858A64CE64AD}"/>
              </a:ext>
            </a:extLst>
          </p:cNvPr>
          <p:cNvSpPr txBox="1"/>
          <p:nvPr/>
        </p:nvSpPr>
        <p:spPr>
          <a:xfrm>
            <a:off x="297455" y="747627"/>
            <a:ext cx="11357113" cy="3416320"/>
          </a:xfrm>
          <a:prstGeom prst="rect">
            <a:avLst/>
          </a:prstGeom>
          <a:solidFill>
            <a:srgbClr val="1F1F1F"/>
          </a:solidFill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process_guess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guess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solution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""" </a:t>
            </a:r>
            <a:endParaRPr lang="en-US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if guess is in the solution, replace the "_" in the board</a:t>
            </a:r>
            <a:endParaRPr lang="en-US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with the guess</a:t>
            </a:r>
            <a:endParaRPr lang="en-US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"""</a:t>
            </a:r>
            <a:endParaRPr lang="en-US" sz="2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solution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)):</a:t>
            </a:r>
          </a:p>
          <a:p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solution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])):</a:t>
            </a:r>
          </a:p>
          <a:p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solution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guess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solution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sz="2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2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9704345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27"/>
          <p:cNvSpPr txBox="1">
            <a:spLocks noGrp="1"/>
          </p:cNvSpPr>
          <p:nvPr>
            <p:ph type="title"/>
          </p:nvPr>
        </p:nvSpPr>
        <p:spPr>
          <a:xfrm>
            <a:off x="609599" y="57874"/>
            <a:ext cx="11357113" cy="592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 dirty="0" err="1"/>
              <a:t>process_guess</a:t>
            </a:r>
            <a:r>
              <a:rPr lang="en-US" dirty="0"/>
              <a:t>(board)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FFCDA8-326F-C94E-9165-858A64CE64AD}"/>
              </a:ext>
            </a:extLst>
          </p:cNvPr>
          <p:cNvSpPr txBox="1"/>
          <p:nvPr/>
        </p:nvSpPr>
        <p:spPr>
          <a:xfrm>
            <a:off x="297455" y="747627"/>
            <a:ext cx="11357113" cy="2862322"/>
          </a:xfrm>
          <a:prstGeom prst="rect">
            <a:avLst/>
          </a:prstGeom>
          <a:solidFill>
            <a:srgbClr val="1F1F1F"/>
          </a:solidFill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process_guess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guess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solution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""" </a:t>
            </a:r>
            <a:endParaRPr lang="en-US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if guess is in the solution, replace the "_" in the board</a:t>
            </a:r>
            <a:endParaRPr lang="en-US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with the guess</a:t>
            </a:r>
            <a:endParaRPr lang="en-US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"""</a:t>
            </a:r>
            <a:endParaRPr lang="en-US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solution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)):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solution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])):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solution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guess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solution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j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</a:t>
            </a:r>
          </a:p>
        </p:txBody>
      </p:sp>
      <p:sp>
        <p:nvSpPr>
          <p:cNvPr id="2" name="Google Shape;139;p102">
            <a:extLst>
              <a:ext uri="{FF2B5EF4-FFF2-40B4-BE49-F238E27FC236}">
                <a16:creationId xmlns:a16="http://schemas.microsoft.com/office/drawing/2014/main" id="{F6A45CB9-7D9F-A9B0-2EB9-3DC8CBFD9352}"/>
              </a:ext>
            </a:extLst>
          </p:cNvPr>
          <p:cNvSpPr txBox="1"/>
          <p:nvPr/>
        </p:nvSpPr>
        <p:spPr>
          <a:xfrm>
            <a:off x="251606" y="3707581"/>
            <a:ext cx="2752627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Solution</a:t>
            </a:r>
            <a:endParaRPr/>
          </a:p>
        </p:txBody>
      </p:sp>
      <p:graphicFrame>
        <p:nvGraphicFramePr>
          <p:cNvPr id="4" name="Google Shape;140;p102">
            <a:extLst>
              <a:ext uri="{FF2B5EF4-FFF2-40B4-BE49-F238E27FC236}">
                <a16:creationId xmlns:a16="http://schemas.microsoft.com/office/drawing/2014/main" id="{28E6D145-9E36-7A6A-4710-423522058E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95578144"/>
              </p:ext>
            </p:extLst>
          </p:nvPr>
        </p:nvGraphicFramePr>
        <p:xfrm>
          <a:off x="147387" y="4232340"/>
          <a:ext cx="3200375" cy="591850"/>
        </p:xfrm>
        <a:graphic>
          <a:graphicData uri="http://schemas.openxmlformats.org/drawingml/2006/table">
            <a:tbl>
              <a:tblPr firstRow="1" bandRow="1">
                <a:noFill/>
                <a:tableStyleId>{5570106F-54B0-4737-9CE3-5FB1895ED64E}</a:tableStyleId>
              </a:tblPr>
              <a:tblGrid>
                <a:gridCol w="640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0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0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0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0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91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" name="Google Shape;141;p102">
            <a:extLst>
              <a:ext uri="{FF2B5EF4-FFF2-40B4-BE49-F238E27FC236}">
                <a16:creationId xmlns:a16="http://schemas.microsoft.com/office/drawing/2014/main" id="{28266A5F-5910-E6A0-F8A8-E9F6681868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79437200"/>
              </p:ext>
            </p:extLst>
          </p:nvPr>
        </p:nvGraphicFramePr>
        <p:xfrm>
          <a:off x="147387" y="4824193"/>
          <a:ext cx="1920225" cy="1261050"/>
        </p:xfrm>
        <a:graphic>
          <a:graphicData uri="http://schemas.openxmlformats.org/drawingml/2006/table">
            <a:tbl>
              <a:tblPr firstRow="1" bandRow="1">
                <a:noFill/>
                <a:tableStyleId>{5570106F-54B0-4737-9CE3-5FB1895ED64E}</a:tableStyleId>
              </a:tblPr>
              <a:tblGrid>
                <a:gridCol w="640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0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0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305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6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05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8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9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Google Shape;142;p102">
            <a:extLst>
              <a:ext uri="{FF2B5EF4-FFF2-40B4-BE49-F238E27FC236}">
                <a16:creationId xmlns:a16="http://schemas.microsoft.com/office/drawing/2014/main" id="{65BEC6F3-879A-B345-A84F-E8A34A1BFA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03643214"/>
              </p:ext>
            </p:extLst>
          </p:nvPr>
        </p:nvGraphicFramePr>
        <p:xfrm>
          <a:off x="3620959" y="4229234"/>
          <a:ext cx="3200375" cy="635675"/>
        </p:xfrm>
        <a:graphic>
          <a:graphicData uri="http://schemas.openxmlformats.org/drawingml/2006/table">
            <a:tbl>
              <a:tblPr firstRow="1" bandRow="1">
                <a:noFill/>
                <a:tableStyleId>{5570106F-54B0-4737-9CE3-5FB1895ED64E}</a:tableStyleId>
              </a:tblPr>
              <a:tblGrid>
                <a:gridCol w="640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0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0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0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0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356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7" name="Google Shape;143;p102">
            <a:extLst>
              <a:ext uri="{FF2B5EF4-FFF2-40B4-BE49-F238E27FC236}">
                <a16:creationId xmlns:a16="http://schemas.microsoft.com/office/drawing/2014/main" id="{38292991-5462-E2F2-1B2D-258D2ED481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00212581"/>
              </p:ext>
            </p:extLst>
          </p:nvPr>
        </p:nvGraphicFramePr>
        <p:xfrm>
          <a:off x="3620959" y="4864902"/>
          <a:ext cx="1920225" cy="1261050"/>
        </p:xfrm>
        <a:graphic>
          <a:graphicData uri="http://schemas.openxmlformats.org/drawingml/2006/table">
            <a:tbl>
              <a:tblPr firstRow="1" bandRow="1">
                <a:noFill/>
                <a:tableStyleId>{5570106F-54B0-4737-9CE3-5FB1895ED64E}</a:tableStyleId>
              </a:tblPr>
              <a:tblGrid>
                <a:gridCol w="640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0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0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305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05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8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8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Google Shape;144;p102">
            <a:extLst>
              <a:ext uri="{FF2B5EF4-FFF2-40B4-BE49-F238E27FC236}">
                <a16:creationId xmlns:a16="http://schemas.microsoft.com/office/drawing/2014/main" id="{2499C91B-5A1B-3E64-6025-B1596A27F1E1}"/>
              </a:ext>
            </a:extLst>
          </p:cNvPr>
          <p:cNvSpPr txBox="1"/>
          <p:nvPr/>
        </p:nvSpPr>
        <p:spPr>
          <a:xfrm>
            <a:off x="3849559" y="3707581"/>
            <a:ext cx="2752627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Board</a:t>
            </a:r>
            <a:endParaRPr/>
          </a:p>
        </p:txBody>
      </p:sp>
      <p:sp>
        <p:nvSpPr>
          <p:cNvPr id="9" name="Google Shape;310;p121">
            <a:extLst>
              <a:ext uri="{FF2B5EF4-FFF2-40B4-BE49-F238E27FC236}">
                <a16:creationId xmlns:a16="http://schemas.microsoft.com/office/drawing/2014/main" id="{8BD239A0-7B5E-EFCE-4BF1-4D807CDFAC8E}"/>
              </a:ext>
            </a:extLst>
          </p:cNvPr>
          <p:cNvSpPr txBox="1"/>
          <p:nvPr/>
        </p:nvSpPr>
        <p:spPr>
          <a:xfrm>
            <a:off x="7103983" y="3609949"/>
            <a:ext cx="4441618" cy="289305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What’s the best set of numbers to use on this board/solution to test</a:t>
            </a:r>
            <a:r>
              <a:rPr lang="en-US" sz="2400" dirty="0"/>
              <a:t> this function?</a:t>
            </a:r>
            <a:endParaRPr lang="en-US"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1,4,5,8</a:t>
            </a:r>
            <a:endParaRPr dirty="0"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2,4,6,8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1,2,3,4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dirty="0"/>
              <a:t>0,1,2,6</a:t>
            </a:r>
            <a:endParaRPr dirty="0"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982281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27"/>
          <p:cNvSpPr txBox="1">
            <a:spLocks noGrp="1"/>
          </p:cNvSpPr>
          <p:nvPr>
            <p:ph type="title"/>
          </p:nvPr>
        </p:nvSpPr>
        <p:spPr>
          <a:xfrm>
            <a:off x="609599" y="57874"/>
            <a:ext cx="11357113" cy="592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 dirty="0" err="1"/>
              <a:t>check_win</a:t>
            </a:r>
            <a:r>
              <a:rPr lang="en-US" dirty="0"/>
              <a:t>(board)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FFCDA8-326F-C94E-9165-858A64CE64AD}"/>
              </a:ext>
            </a:extLst>
          </p:cNvPr>
          <p:cNvSpPr txBox="1"/>
          <p:nvPr/>
        </p:nvSpPr>
        <p:spPr>
          <a:xfrm>
            <a:off x="297456" y="901863"/>
            <a:ext cx="9981282" cy="3970318"/>
          </a:xfrm>
          <a:prstGeom prst="rect">
            <a:avLst/>
          </a:prstGeom>
          <a:solidFill>
            <a:srgbClr val="1F1F1F"/>
          </a:solidFill>
        </p:spPr>
        <p:txBody>
          <a:bodyPr wrap="square">
            <a:spAutoFit/>
          </a:bodyPr>
          <a:lstStyle/>
          <a:p>
            <a:r>
              <a:rPr lang="en-US" sz="1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check_win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""" </a:t>
            </a:r>
          </a:p>
          <a:p>
            <a:r>
              <a:rPr lang="en-US" sz="1800" dirty="0">
                <a:solidFill>
                  <a:srgbClr val="CE9178"/>
                </a:solidFill>
                <a:latin typeface="Consolas" panose="020B0609020204030204" pitchFamily="49" charset="0"/>
              </a:rPr>
              <a:t>    </a:t>
            </a:r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returns the row of the win. A win is when all the elements of a row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are not "_".  The rows are the lists in the board list of lists.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return -1 if there is no win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"""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)):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finished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True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]: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"_"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finished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False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finished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Google Shape;310;p121">
            <a:extLst>
              <a:ext uri="{FF2B5EF4-FFF2-40B4-BE49-F238E27FC236}">
                <a16:creationId xmlns:a16="http://schemas.microsoft.com/office/drawing/2014/main" id="{920801A5-0D18-9B35-DDF7-5F9FFB32DCE5}"/>
              </a:ext>
            </a:extLst>
          </p:cNvPr>
          <p:cNvSpPr txBox="1"/>
          <p:nvPr/>
        </p:nvSpPr>
        <p:spPr>
          <a:xfrm>
            <a:off x="7274294" y="2182599"/>
            <a:ext cx="4441618" cy="341627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wrong with this code?</a:t>
            </a:r>
            <a:endParaRPr dirty="0"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Runs forever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Returns finished when it shouldn’t</a:t>
            </a:r>
            <a:endParaRPr dirty="0"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Doesn’t return finished when it should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Returns the wrong row of the finished answer</a:t>
            </a:r>
            <a:endParaRPr dirty="0"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Nothing, this is correct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492902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27"/>
          <p:cNvSpPr txBox="1">
            <a:spLocks noGrp="1"/>
          </p:cNvSpPr>
          <p:nvPr>
            <p:ph type="title"/>
          </p:nvPr>
        </p:nvSpPr>
        <p:spPr>
          <a:xfrm>
            <a:off x="609599" y="57874"/>
            <a:ext cx="11357113" cy="592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 dirty="0" err="1"/>
              <a:t>play_game</a:t>
            </a:r>
            <a:r>
              <a:rPr lang="en-US" dirty="0"/>
              <a:t>(board, solution)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FFCDA8-326F-C94E-9165-858A64CE64AD}"/>
              </a:ext>
            </a:extLst>
          </p:cNvPr>
          <p:cNvSpPr txBox="1"/>
          <p:nvPr/>
        </p:nvSpPr>
        <p:spPr>
          <a:xfrm>
            <a:off x="297456" y="901863"/>
            <a:ext cx="9981282" cy="4770537"/>
          </a:xfrm>
          <a:prstGeom prst="rect">
            <a:avLst/>
          </a:prstGeom>
          <a:solidFill>
            <a:srgbClr val="1F1F1F"/>
          </a:solidFill>
        </p:spPr>
        <p:txBody>
          <a:bodyPr wrap="square">
            <a:spAutoFit/>
          </a:bodyPr>
          <a:lstStyle/>
          <a:p>
            <a:r>
              <a:rPr lang="en-US" sz="1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play_game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solution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"""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Print the solution and the board.  Then ask the user for a guess.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Process the guess and print the board again.  Continue doing this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until the user wins.  When the user wins, print "Car" if they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completed the 0 row, "Appliance" if they completed the 1 row, and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"Bank" if they completed the 2 row.  Then print the solution and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the board.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"""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debug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True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check_win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debug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print_state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solution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print_state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guess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"Enter a number from 0-9:"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process_guess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guess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solution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Google Shape;310;p121">
            <a:extLst>
              <a:ext uri="{FF2B5EF4-FFF2-40B4-BE49-F238E27FC236}">
                <a16:creationId xmlns:a16="http://schemas.microsoft.com/office/drawing/2014/main" id="{920801A5-0D18-9B35-DDF7-5F9FFB32DCE5}"/>
              </a:ext>
            </a:extLst>
          </p:cNvPr>
          <p:cNvSpPr txBox="1"/>
          <p:nvPr/>
        </p:nvSpPr>
        <p:spPr>
          <a:xfrm>
            <a:off x="7452926" y="3368220"/>
            <a:ext cx="4441618" cy="3046948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wrong with this code?</a:t>
            </a:r>
            <a:endParaRPr dirty="0"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Runs forever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Doesn’t print what the user won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dirty="0"/>
              <a:t>Doesn’t process the user’s input properly</a:t>
            </a:r>
            <a:endParaRPr dirty="0"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Doesn’t print the solution</a:t>
            </a:r>
            <a:endParaRPr dirty="0"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Nothing, this is correct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977995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27"/>
          <p:cNvSpPr txBox="1">
            <a:spLocks noGrp="1"/>
          </p:cNvSpPr>
          <p:nvPr>
            <p:ph type="title"/>
          </p:nvPr>
        </p:nvSpPr>
        <p:spPr>
          <a:xfrm>
            <a:off x="609599" y="57874"/>
            <a:ext cx="11357113" cy="592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 dirty="0" err="1"/>
              <a:t>play_game</a:t>
            </a:r>
            <a:r>
              <a:rPr lang="en-US" dirty="0"/>
              <a:t>(board, solution)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FFCDA8-326F-C94E-9165-858A64CE64AD}"/>
              </a:ext>
            </a:extLst>
          </p:cNvPr>
          <p:cNvSpPr txBox="1"/>
          <p:nvPr/>
        </p:nvSpPr>
        <p:spPr>
          <a:xfrm>
            <a:off x="297456" y="901863"/>
            <a:ext cx="9981282" cy="4770537"/>
          </a:xfrm>
          <a:prstGeom prst="rect">
            <a:avLst/>
          </a:prstGeom>
          <a:solidFill>
            <a:srgbClr val="1F1F1F"/>
          </a:solidFill>
        </p:spPr>
        <p:txBody>
          <a:bodyPr wrap="square">
            <a:spAutoFit/>
          </a:bodyPr>
          <a:lstStyle/>
          <a:p>
            <a:r>
              <a:rPr lang="en-US" sz="18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play_game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solution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"""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Print the solution and the board.  Then ask the user for a guess.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Process the guess and print the board again.  Continue doing this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until the user wins.  When the user wins, print "Car" if they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completed the 0 row, "Appliance" if they completed the 1 row, and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"Bank" if they completed the 2 row.  Then print the solution and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the board.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   """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debug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True</a:t>
            </a:r>
            <a:endParaRPr lang="en-US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check_win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8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debug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print_state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solution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print_state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guess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"Enter a number from 0-9:"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process_guess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guess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8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solution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Google Shape;310;p121">
            <a:extLst>
              <a:ext uri="{FF2B5EF4-FFF2-40B4-BE49-F238E27FC236}">
                <a16:creationId xmlns:a16="http://schemas.microsoft.com/office/drawing/2014/main" id="{920801A5-0D18-9B35-DDF7-5F9FFB32DCE5}"/>
              </a:ext>
            </a:extLst>
          </p:cNvPr>
          <p:cNvSpPr txBox="1"/>
          <p:nvPr/>
        </p:nvSpPr>
        <p:spPr>
          <a:xfrm>
            <a:off x="7452926" y="3368220"/>
            <a:ext cx="4441618" cy="3046948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can I fix this?</a:t>
            </a:r>
            <a:endParaRPr dirty="0"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Rewrite the prompt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 a comment below the current code to fix it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dirty="0"/>
              <a:t>See if typing below the code gives you more code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dirty="0"/>
              <a:t>Write the rest without Copilot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681178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27"/>
          <p:cNvSpPr txBox="1">
            <a:spLocks noGrp="1"/>
          </p:cNvSpPr>
          <p:nvPr>
            <p:ph type="title"/>
          </p:nvPr>
        </p:nvSpPr>
        <p:spPr>
          <a:xfrm>
            <a:off x="609599" y="57874"/>
            <a:ext cx="11357113" cy="592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 dirty="0" err="1"/>
              <a:t>play_game</a:t>
            </a:r>
            <a:r>
              <a:rPr lang="en-US" dirty="0"/>
              <a:t>(board, solution)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FFCDA8-326F-C94E-9165-858A64CE64AD}"/>
              </a:ext>
            </a:extLst>
          </p:cNvPr>
          <p:cNvSpPr txBox="1"/>
          <p:nvPr/>
        </p:nvSpPr>
        <p:spPr>
          <a:xfrm>
            <a:off x="297456" y="901863"/>
            <a:ext cx="9981282" cy="5016758"/>
          </a:xfrm>
          <a:prstGeom prst="rect">
            <a:avLst/>
          </a:prstGeom>
          <a:solidFill>
            <a:srgbClr val="1F1F1F"/>
          </a:solidFill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play_game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solution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):</a:t>
            </a:r>
            <a:endParaRPr lang="en-US" sz="2000" b="0" dirty="0">
              <a:solidFill>
                <a:srgbClr val="9CDCFE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 debug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True</a:t>
            </a:r>
            <a:endParaRPr lang="en-US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check_win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debug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print_state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solution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print_state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guess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"Enter a number from 0-9:"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process_guess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guess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solution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check_win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board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"You won the car!"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elif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"You won the appliance."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"You won the bank."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9865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28"/>
          <p:cNvSpPr txBox="1">
            <a:spLocks noGrp="1"/>
          </p:cNvSpPr>
          <p:nvPr>
            <p:ph type="title"/>
          </p:nvPr>
        </p:nvSpPr>
        <p:spPr>
          <a:xfrm>
            <a:off x="609599" y="57874"/>
            <a:ext cx="11357113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360" name="Google Shape;360;p128"/>
          <p:cNvSpPr txBox="1">
            <a:spLocks noGrp="1"/>
          </p:cNvSpPr>
          <p:nvPr>
            <p:ph type="body" idx="1"/>
          </p:nvPr>
        </p:nvSpPr>
        <p:spPr>
          <a:xfrm>
            <a:off x="609600" y="1196622"/>
            <a:ext cx="11130843" cy="5159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When designing games, you need to have your code maintain the state of the game in data structure(s).  Picking these data structures is crucial to a good programming experience.</a:t>
            </a:r>
            <a:endParaRPr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Copilot did well for our easier functions, but our specialized function for creating the solution was hard for it without human intervention.</a:t>
            </a:r>
          </a:p>
          <a:p>
            <a:pPr marL="800100" lvl="1" indent="-342900">
              <a:spcBef>
                <a:spcPts val="0"/>
              </a:spcBef>
              <a:buClr>
                <a:schemeClr val="dk1"/>
              </a:buClr>
              <a:buSzPts val="3200"/>
              <a:buChar char="•"/>
            </a:pPr>
            <a:r>
              <a:rPr lang="en-US" dirty="0"/>
              <a:t>Human intervention was helpful at multiple points and we saw the value of reading code and testing code throughout!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5"/>
          <p:cNvSpPr txBox="1"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/>
              <a:t>Learning Goals for Today</a:t>
            </a:r>
            <a:endParaRPr/>
          </a:p>
        </p:txBody>
      </p:sp>
      <p:sp>
        <p:nvSpPr>
          <p:cNvPr id="85" name="Google Shape;85;p95"/>
          <p:cNvSpPr txBox="1">
            <a:spLocks noGrp="1"/>
          </p:cNvSpPr>
          <p:nvPr>
            <p:ph type="body" idx="1"/>
          </p:nvPr>
        </p:nvSpPr>
        <p:spPr>
          <a:xfrm>
            <a:off x="609600" y="1524000"/>
            <a:ext cx="10972800" cy="460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540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None/>
            </a:pPr>
            <a:r>
              <a:rPr lang="en-US"/>
              <a:t>By the end of today’s lecture, you should be able to:</a:t>
            </a:r>
            <a:endParaRPr/>
          </a:p>
          <a:p>
            <a:pPr marL="45720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Determine the design of a game including the appropriate data structures to represent the state of the game</a:t>
            </a:r>
            <a:endParaRPr/>
          </a:p>
          <a:p>
            <a:pPr marL="45720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Author a game in Python with a playable user</a:t>
            </a:r>
            <a:endParaRPr/>
          </a:p>
          <a:p>
            <a:pPr marL="45720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Author a game simulation in Python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96"/>
          <p:cNvSpPr txBox="1"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 dirty="0"/>
              <a:t>Reminder: The Game – “Any Number”!</a:t>
            </a:r>
            <a:endParaRPr dirty="0"/>
          </a:p>
        </p:txBody>
      </p:sp>
      <p:sp>
        <p:nvSpPr>
          <p:cNvPr id="92" name="Google Shape;92;p96"/>
          <p:cNvSpPr txBox="1">
            <a:spLocks noGrp="1"/>
          </p:cNvSpPr>
          <p:nvPr>
            <p:ph type="body" idx="1"/>
          </p:nvPr>
        </p:nvSpPr>
        <p:spPr>
          <a:xfrm>
            <a:off x="146139" y="1611682"/>
            <a:ext cx="5602664" cy="460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dirty="0"/>
              <a:t>Rules:</a:t>
            </a:r>
            <a:endParaRPr dirty="0"/>
          </a:p>
          <a:p>
            <a:pPr marL="91440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–"/>
            </a:pPr>
            <a:r>
              <a:rPr lang="en-US" dirty="0"/>
              <a:t>Each digit appears once on the board (except the first digit in the big prize in modern episodes)</a:t>
            </a:r>
            <a:endParaRPr dirty="0"/>
          </a:p>
          <a:p>
            <a:pPr marL="91440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–"/>
            </a:pPr>
            <a:r>
              <a:rPr lang="en-US" dirty="0"/>
              <a:t>The player receives the first prize that has all the numbers completed</a:t>
            </a:r>
            <a:endParaRPr dirty="0"/>
          </a:p>
        </p:txBody>
      </p:sp>
      <p:pic>
        <p:nvPicPr>
          <p:cNvPr id="93" name="Google Shape;93;p96" descr="The Price is Right with a player and playing Any Number (only the 1st digit of the car is shown, no digits in the smartphone, and none in the bank).  Drew Carey is the hos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92239" y="1703539"/>
            <a:ext cx="5377843" cy="4033382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96"/>
          <p:cNvSpPr txBox="1"/>
          <p:nvPr/>
        </p:nvSpPr>
        <p:spPr>
          <a:xfrm>
            <a:off x="6292239" y="5736921"/>
            <a:ext cx="575362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Any Number from the Price is Right: credit Amazon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97"/>
          <p:cNvSpPr txBox="1">
            <a:spLocks noGrp="1"/>
          </p:cNvSpPr>
          <p:nvPr>
            <p:ph type="title"/>
          </p:nvPr>
        </p:nvSpPr>
        <p:spPr>
          <a:xfrm>
            <a:off x="609600" y="57874"/>
            <a:ext cx="109728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/>
              <a:t>Our Big Picture Goal</a:t>
            </a:r>
            <a:endParaRPr/>
          </a:p>
        </p:txBody>
      </p:sp>
      <p:sp>
        <p:nvSpPr>
          <p:cNvPr id="101" name="Google Shape;101;p97"/>
          <p:cNvSpPr txBox="1">
            <a:spLocks noGrp="1"/>
          </p:cNvSpPr>
          <p:nvPr>
            <p:ph type="body" idx="1"/>
          </p:nvPr>
        </p:nvSpPr>
        <p:spPr>
          <a:xfrm>
            <a:off x="609600" y="1524000"/>
            <a:ext cx="10551736" cy="460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Write the code to create two things:</a:t>
            </a:r>
            <a:endParaRPr/>
          </a:p>
          <a:p>
            <a:pPr marL="91440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–"/>
            </a:pPr>
            <a:r>
              <a:rPr lang="en-US"/>
              <a:t>A playable game by the player</a:t>
            </a:r>
            <a:endParaRPr/>
          </a:p>
          <a:p>
            <a:pPr marL="91440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–"/>
            </a:pPr>
            <a:r>
              <a:rPr lang="en-US"/>
              <a:t>A game we can simulate running repeatedly to determine the likelihood of winning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16"/>
          <p:cNvSpPr txBox="1">
            <a:spLocks noGrp="1"/>
          </p:cNvSpPr>
          <p:nvPr>
            <p:ph type="title"/>
          </p:nvPr>
        </p:nvSpPr>
        <p:spPr>
          <a:xfrm>
            <a:off x="609600" y="57874"/>
            <a:ext cx="10972800" cy="699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 dirty="0"/>
              <a:t>Reminder: Copilot struggled with </a:t>
            </a:r>
            <a:r>
              <a:rPr lang="en-US" dirty="0" err="1"/>
              <a:t>solution_setup</a:t>
            </a:r>
            <a:endParaRPr dirty="0"/>
          </a:p>
        </p:txBody>
      </p:sp>
      <p:sp>
        <p:nvSpPr>
          <p:cNvPr id="270" name="Google Shape;270;p116"/>
          <p:cNvSpPr txBox="1"/>
          <p:nvPr/>
        </p:nvSpPr>
        <p:spPr>
          <a:xfrm>
            <a:off x="412890" y="5742635"/>
            <a:ext cx="7324595" cy="40011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    return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[[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], [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], [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8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]]</a:t>
            </a:r>
            <a:endParaRPr/>
          </a:p>
        </p:txBody>
      </p:sp>
      <p:sp>
        <p:nvSpPr>
          <p:cNvPr id="271" name="Google Shape;271;p116"/>
          <p:cNvSpPr txBox="1"/>
          <p:nvPr/>
        </p:nvSpPr>
        <p:spPr>
          <a:xfrm>
            <a:off x="412891" y="3968319"/>
            <a:ext cx="6093912" cy="707886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# Your code here</a:t>
            </a:r>
            <a:endParaRPr sz="20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None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None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None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/>
          </a:p>
        </p:txBody>
      </p:sp>
      <p:sp>
        <p:nvSpPr>
          <p:cNvPr id="272" name="Google Shape;272;p116"/>
          <p:cNvSpPr txBox="1"/>
          <p:nvPr/>
        </p:nvSpPr>
        <p:spPr>
          <a:xfrm>
            <a:off x="412891" y="4987537"/>
            <a:ext cx="6093912" cy="40011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    return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[[],[],[]]</a:t>
            </a:r>
            <a:endParaRPr/>
          </a:p>
        </p:txBody>
      </p:sp>
      <p:sp>
        <p:nvSpPr>
          <p:cNvPr id="2" name="Google Shape;261;p115">
            <a:extLst>
              <a:ext uri="{FF2B5EF4-FFF2-40B4-BE49-F238E27FC236}">
                <a16:creationId xmlns:a16="http://schemas.microsoft.com/office/drawing/2014/main" id="{7C499CCB-3D8E-3D76-DA48-B51E2A4B9C8A}"/>
              </a:ext>
            </a:extLst>
          </p:cNvPr>
          <p:cNvSpPr txBox="1"/>
          <p:nvPr/>
        </p:nvSpPr>
        <p:spPr>
          <a:xfrm>
            <a:off x="341333" y="718739"/>
            <a:ext cx="9341285" cy="2585323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8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solution_setup</a:t>
            </a: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():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18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""" Create a list of lists to be returned. The first list</a:t>
            </a:r>
            <a:endParaRPr sz="18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    will contain 5 numbers, the second list will contain 3 numbers,</a:t>
            </a:r>
            <a:endParaRPr sz="18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    and the last list will contain 3 numbers.  The first element of</a:t>
            </a:r>
            <a:endParaRPr sz="18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    the first list should be a number between 2-4 randomly.  The</a:t>
            </a:r>
            <a:endParaRPr sz="18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    remaining 10 digits (the last 4 digits in the first list</a:t>
            </a:r>
            <a:endParaRPr sz="18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    and the 3 digits in the 2nd and 3rd list) should be unique random </a:t>
            </a:r>
            <a:endParaRPr sz="18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    numbers between 0-9.</a:t>
            </a:r>
            <a:endParaRPr sz="18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CE9178"/>
                </a:solidFill>
                <a:latin typeface="Consolas"/>
                <a:ea typeface="Consolas"/>
                <a:cs typeface="Consolas"/>
                <a:sym typeface="Consolas"/>
              </a:rPr>
              <a:t>    """</a:t>
            </a:r>
            <a:endParaRPr sz="18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18"/>
          <p:cNvSpPr txBox="1">
            <a:spLocks noGrp="1"/>
          </p:cNvSpPr>
          <p:nvPr>
            <p:ph type="title"/>
          </p:nvPr>
        </p:nvSpPr>
        <p:spPr>
          <a:xfrm>
            <a:off x="609600" y="57874"/>
            <a:ext cx="10972800" cy="68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 dirty="0"/>
              <a:t>Reminder: </a:t>
            </a:r>
            <a:r>
              <a:rPr lang="en-US" dirty="0" err="1"/>
              <a:t>solution_setup</a:t>
            </a:r>
            <a:r>
              <a:rPr lang="en-US" dirty="0"/>
              <a:t> – A possible option?</a:t>
            </a:r>
            <a:endParaRPr dirty="0"/>
          </a:p>
        </p:txBody>
      </p:sp>
      <p:sp>
        <p:nvSpPr>
          <p:cNvPr id="287" name="Google Shape;287;p118"/>
          <p:cNvSpPr txBox="1"/>
          <p:nvPr/>
        </p:nvSpPr>
        <p:spPr>
          <a:xfrm>
            <a:off x="265136" y="1056942"/>
            <a:ext cx="7488476" cy="3477875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first_list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[random.randint(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)]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second_list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[]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third_list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[]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i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range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i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    first_list.append(random.randint(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elif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i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    second_list.append(random.randint(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    third_list.append(random.randint(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[first_list, second_list, third_list]</a:t>
            </a:r>
            <a:endParaRPr/>
          </a:p>
        </p:txBody>
      </p:sp>
      <p:sp>
        <p:nvSpPr>
          <p:cNvPr id="288" name="Google Shape;288;p118"/>
          <p:cNvSpPr txBox="1"/>
          <p:nvPr/>
        </p:nvSpPr>
        <p:spPr>
          <a:xfrm>
            <a:off x="7753612" y="903053"/>
            <a:ext cx="4438388" cy="4154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wrong with this code?</a:t>
            </a:r>
            <a:endParaRPr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Runs forever</a:t>
            </a:r>
            <a:endParaRPr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Doesn’t set the first digit to a number between 2-4</a:t>
            </a:r>
            <a:endParaRPr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Doesn’t ensure the 10 numbers are all unique</a:t>
            </a:r>
            <a:endParaRPr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Doesn’t make a list of the right size (3 lists, first with 5 elements, next two with 3 elements)</a:t>
            </a:r>
            <a:endParaRPr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Nothing, this is correct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20"/>
          <p:cNvSpPr txBox="1">
            <a:spLocks noGrp="1"/>
          </p:cNvSpPr>
          <p:nvPr>
            <p:ph type="title"/>
          </p:nvPr>
        </p:nvSpPr>
        <p:spPr>
          <a:xfrm>
            <a:off x="609600" y="57874"/>
            <a:ext cx="10972800" cy="68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/>
              <a:t>solution_setup – A possible option?</a:t>
            </a:r>
            <a:endParaRPr/>
          </a:p>
        </p:txBody>
      </p:sp>
      <p:sp>
        <p:nvSpPr>
          <p:cNvPr id="302" name="Google Shape;302;p120"/>
          <p:cNvSpPr txBox="1"/>
          <p:nvPr/>
        </p:nvSpPr>
        <p:spPr>
          <a:xfrm>
            <a:off x="265136" y="1056942"/>
            <a:ext cx="7062592" cy="4708981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list_of_lists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[]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list_of_lists.append([random.randint(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)])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(list_of_lists[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])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n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random.randint(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n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list_of_lists[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    list_of_lists[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].append(n)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(list_of_lists)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list_of_lists.append([])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(list_of_lists[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])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    n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random.randint(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n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list_of_lists[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        list_of_lists[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].append(n)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list_of_lists</a:t>
            </a:r>
            <a:endParaRPr sz="20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3" name="Google Shape;303;p120"/>
          <p:cNvSpPr txBox="1"/>
          <p:nvPr/>
        </p:nvSpPr>
        <p:spPr>
          <a:xfrm>
            <a:off x="7620947" y="1280443"/>
            <a:ext cx="4441618" cy="4154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wrong with this code?</a:t>
            </a:r>
            <a:endParaRPr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Runs forever</a:t>
            </a:r>
            <a:endParaRPr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Doesn’t set the first digit to a number between 2-4</a:t>
            </a:r>
            <a:endParaRPr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Doesn’t ensure the 10 numbers are all unique</a:t>
            </a:r>
            <a:endParaRPr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Doesn’t make a list of the right size (3 lists, first with 5 elements, next two with 3 elements)</a:t>
            </a:r>
            <a:endParaRPr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lphaUcPeriod"/>
            </a:pPr>
            <a:r>
              <a:rPr lang="en-US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Nothing, this is correct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19"/>
          <p:cNvSpPr txBox="1">
            <a:spLocks noGrp="1"/>
          </p:cNvSpPr>
          <p:nvPr>
            <p:ph type="title"/>
          </p:nvPr>
        </p:nvSpPr>
        <p:spPr>
          <a:xfrm>
            <a:off x="609600" y="57874"/>
            <a:ext cx="10972800" cy="793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Calibri"/>
              <a:buNone/>
            </a:pPr>
            <a:r>
              <a:rPr lang="en-US"/>
              <a:t>Walkthrough of this solution</a:t>
            </a:r>
            <a:endParaRPr/>
          </a:p>
        </p:txBody>
      </p:sp>
      <p:sp>
        <p:nvSpPr>
          <p:cNvPr id="295" name="Google Shape;295;p119"/>
          <p:cNvSpPr txBox="1"/>
          <p:nvPr/>
        </p:nvSpPr>
        <p:spPr>
          <a:xfrm>
            <a:off x="265136" y="1056942"/>
            <a:ext cx="7062592" cy="4708981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list_of_lists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[]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list_of_lists.append([random.randint(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)])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(list_of_lists[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])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n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random.randint(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n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list_of_lists[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    list_of_lists[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].append(n)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(list_of_lists)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list_of_lists.append([])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DCDCAA"/>
                </a:solidFill>
                <a:latin typeface="Consolas"/>
                <a:ea typeface="Consolas"/>
                <a:cs typeface="Consolas"/>
                <a:sym typeface="Consolas"/>
              </a:rPr>
              <a:t>len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(list_of_lists[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])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    n 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random.randint(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n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not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569CD6"/>
                </a:solidFill>
                <a:latin typeface="Consolas"/>
                <a:ea typeface="Consolas"/>
                <a:cs typeface="Consolas"/>
                <a:sym typeface="Consolas"/>
              </a:rPr>
              <a:t>in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list_of_lists[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            list_of_lists[</a:t>
            </a:r>
            <a:r>
              <a:rPr lang="en-US" sz="2000" b="0" i="0" u="none" strike="noStrike" cap="none">
                <a:solidFill>
                  <a:srgbClr val="D4D4D4"/>
                </a:solidFill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-US" sz="2000" b="0" i="0" u="none" strike="noStrike" cap="none">
                <a:solidFill>
                  <a:srgbClr val="B5CEA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].append(n)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    </a:t>
            </a:r>
            <a:r>
              <a:rPr lang="en-US" sz="2000" b="0" i="0" u="none" strike="noStrike" cap="none">
                <a:solidFill>
                  <a:srgbClr val="C586C0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000" b="0" i="0" u="none" strike="noStrike" cap="none">
                <a:solidFill>
                  <a:srgbClr val="CCCCCC"/>
                </a:solidFill>
                <a:latin typeface="Consolas"/>
                <a:ea typeface="Consolas"/>
                <a:cs typeface="Consolas"/>
                <a:sym typeface="Consolas"/>
              </a:rPr>
              <a:t> list_of_lists</a:t>
            </a:r>
            <a:endParaRPr sz="2000" b="0" i="0" u="none" strike="noStrike" cap="none"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SD">
      <a:dk1>
        <a:srgbClr val="162A46"/>
      </a:dk1>
      <a:lt1>
        <a:srgbClr val="FFFFFF"/>
      </a:lt1>
      <a:dk2>
        <a:srgbClr val="01639C"/>
      </a:dk2>
      <a:lt2>
        <a:srgbClr val="FFFFFF"/>
      </a:lt2>
      <a:accent1>
        <a:srgbClr val="23B8D1"/>
      </a:accent1>
      <a:accent2>
        <a:srgbClr val="73953E"/>
      </a:accent2>
      <a:accent3>
        <a:srgbClr val="FEE70C"/>
      </a:accent3>
      <a:accent4>
        <a:srgbClr val="EE8F00"/>
      </a:accent4>
      <a:accent5>
        <a:srgbClr val="B3ACA3"/>
      </a:accent5>
      <a:accent6>
        <a:srgbClr val="C79100"/>
      </a:accent6>
      <a:hlink>
        <a:srgbClr val="0329D7"/>
      </a:hlink>
      <a:folHlink>
        <a:srgbClr val="0229D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</TotalTime>
  <Words>4067</Words>
  <Application>Microsoft Office PowerPoint</Application>
  <PresentationFormat>Widescreen</PresentationFormat>
  <Paragraphs>445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Consolas</vt:lpstr>
      <vt:lpstr>Open Sans SemiBold</vt:lpstr>
      <vt:lpstr>Open Sans</vt:lpstr>
      <vt:lpstr>Calibri</vt:lpstr>
      <vt:lpstr>Arial</vt:lpstr>
      <vt:lpstr>Office Theme</vt:lpstr>
      <vt:lpstr>CSE 8A – Introduction to  Programming and Computational Problem Solving I</vt:lpstr>
      <vt:lpstr>Announcements</vt:lpstr>
      <vt:lpstr>Learning Goals for Today</vt:lpstr>
      <vt:lpstr>Reminder: The Game – “Any Number”!</vt:lpstr>
      <vt:lpstr>Our Big Picture Goal</vt:lpstr>
      <vt:lpstr>Reminder: Copilot struggled with solution_setup</vt:lpstr>
      <vt:lpstr>Reminder: solution_setup – A possible option?</vt:lpstr>
      <vt:lpstr>solution_setup – A possible option?</vt:lpstr>
      <vt:lpstr>Walkthrough of this solution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Copilot struggled…</vt:lpstr>
      <vt:lpstr>PowerPoint Presentation</vt:lpstr>
      <vt:lpstr>PowerPoint Presentation</vt:lpstr>
      <vt:lpstr>Game Play – Top-Down Design</vt:lpstr>
      <vt:lpstr>print_state(board)</vt:lpstr>
      <vt:lpstr>process_guess(board)</vt:lpstr>
      <vt:lpstr>process_guess(board)</vt:lpstr>
      <vt:lpstr>check_win(board)</vt:lpstr>
      <vt:lpstr>play_game(board, solution)</vt:lpstr>
      <vt:lpstr>play_game(board, solution)</vt:lpstr>
      <vt:lpstr>play_game(board, solution)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8A – Introduction to  Programming and Computational Problem Solving I</dc:title>
  <dc:creator>Leo Porter</dc:creator>
  <cp:lastModifiedBy>Leo Porter</cp:lastModifiedBy>
  <cp:revision>10</cp:revision>
  <dcterms:created xsi:type="dcterms:W3CDTF">2019-07-17T06:14:48Z</dcterms:created>
  <dcterms:modified xsi:type="dcterms:W3CDTF">2023-12-17T07:22:49Z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0x0101002F3DBABC677EAC4EB89D0E5813CE1C97</vt:lpwstr>
  </property>
  <property fmtid="{D5CDD505-2E9C-101B-9397-08002B2CF9AE}" pid="3" name="_dlc_DocIdItemGuid">
    <vt:lpwstr>672fea0e-6365-4b73-84cc-a1c7a9616c94</vt:lpwstr>
  </property>
</Properties>
</file>